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  <p:sldMasterId id="2147483674" r:id="rId2"/>
  </p:sldMasterIdLst>
  <p:notesMasterIdLst>
    <p:notesMasterId r:id="rId77"/>
  </p:notesMasterIdLst>
  <p:handoutMasterIdLst>
    <p:handoutMasterId r:id="rId78"/>
  </p:handoutMasterIdLst>
  <p:sldIdLst>
    <p:sldId id="430" r:id="rId3"/>
    <p:sldId id="520" r:id="rId4"/>
    <p:sldId id="514" r:id="rId5"/>
    <p:sldId id="508" r:id="rId6"/>
    <p:sldId id="525" r:id="rId7"/>
    <p:sldId id="516" r:id="rId8"/>
    <p:sldId id="528" r:id="rId9"/>
    <p:sldId id="519" r:id="rId10"/>
    <p:sldId id="554" r:id="rId11"/>
    <p:sldId id="565" r:id="rId12"/>
    <p:sldId id="510" r:id="rId13"/>
    <p:sldId id="511" r:id="rId14"/>
    <p:sldId id="522" r:id="rId15"/>
    <p:sldId id="446" r:id="rId16"/>
    <p:sldId id="567" r:id="rId17"/>
    <p:sldId id="512" r:id="rId18"/>
    <p:sldId id="513" r:id="rId19"/>
    <p:sldId id="515" r:id="rId20"/>
    <p:sldId id="570" r:id="rId21"/>
    <p:sldId id="556" r:id="rId22"/>
    <p:sldId id="557" r:id="rId23"/>
    <p:sldId id="529" r:id="rId24"/>
    <p:sldId id="558" r:id="rId25"/>
    <p:sldId id="559" r:id="rId26"/>
    <p:sldId id="560" r:id="rId27"/>
    <p:sldId id="568" r:id="rId28"/>
    <p:sldId id="562" r:id="rId29"/>
    <p:sldId id="563" r:id="rId30"/>
    <p:sldId id="564" r:id="rId31"/>
    <p:sldId id="569" r:id="rId32"/>
    <p:sldId id="571" r:id="rId33"/>
    <p:sldId id="572" r:id="rId34"/>
    <p:sldId id="573" r:id="rId35"/>
    <p:sldId id="469" r:id="rId36"/>
    <p:sldId id="531" r:id="rId37"/>
    <p:sldId id="533" r:id="rId38"/>
    <p:sldId id="534" r:id="rId39"/>
    <p:sldId id="548" r:id="rId40"/>
    <p:sldId id="535" r:id="rId41"/>
    <p:sldId id="547" r:id="rId42"/>
    <p:sldId id="536" r:id="rId43"/>
    <p:sldId id="549" r:id="rId44"/>
    <p:sldId id="537" r:id="rId45"/>
    <p:sldId id="550" r:id="rId46"/>
    <p:sldId id="538" r:id="rId47"/>
    <p:sldId id="543" r:id="rId48"/>
    <p:sldId id="539" r:id="rId49"/>
    <p:sldId id="551" r:id="rId50"/>
    <p:sldId id="540" r:id="rId51"/>
    <p:sldId id="552" r:id="rId52"/>
    <p:sldId id="541" r:id="rId53"/>
    <p:sldId id="553" r:id="rId54"/>
    <p:sldId id="544" r:id="rId55"/>
    <p:sldId id="546" r:id="rId56"/>
    <p:sldId id="542" r:id="rId57"/>
    <p:sldId id="575" r:id="rId58"/>
    <p:sldId id="576" r:id="rId59"/>
    <p:sldId id="489" r:id="rId60"/>
    <p:sldId id="495" r:id="rId61"/>
    <p:sldId id="488" r:id="rId62"/>
    <p:sldId id="545" r:id="rId63"/>
    <p:sldId id="476" r:id="rId64"/>
    <p:sldId id="472" r:id="rId65"/>
    <p:sldId id="493" r:id="rId66"/>
    <p:sldId id="494" r:id="rId67"/>
    <p:sldId id="500" r:id="rId68"/>
    <p:sldId id="507" r:id="rId69"/>
    <p:sldId id="496" r:id="rId70"/>
    <p:sldId id="497" r:id="rId71"/>
    <p:sldId id="491" r:id="rId72"/>
    <p:sldId id="490" r:id="rId73"/>
    <p:sldId id="492" r:id="rId74"/>
    <p:sldId id="498" r:id="rId75"/>
    <p:sldId id="574" r:id="rId76"/>
  </p:sldIdLst>
  <p:sldSz cx="9144000" cy="6858000" type="screen4x3"/>
  <p:notesSz cx="7150100" cy="94488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rgbClr val="FF0000"/>
        </a:solidFill>
        <a:latin typeface="Times New Roman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rgbClr val="FF0000"/>
        </a:solidFill>
        <a:latin typeface="Times New Roman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rgbClr val="FF0000"/>
        </a:solidFill>
        <a:latin typeface="Times New Roman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rgbClr val="FF0000"/>
        </a:solidFill>
        <a:latin typeface="Times New Roman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rgbClr val="FF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0000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0000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0000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0000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366FF"/>
    <a:srgbClr val="9999FF"/>
    <a:srgbClr val="FFFF00"/>
    <a:srgbClr val="6666FF"/>
    <a:srgbClr val="00CC66"/>
    <a:srgbClr val="FF7C8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444" autoAdjust="0"/>
    <p:restoredTop sz="95621" autoAdjust="0"/>
  </p:normalViewPr>
  <p:slideViewPr>
    <p:cSldViewPr>
      <p:cViewPr varScale="1">
        <p:scale>
          <a:sx n="86" d="100"/>
          <a:sy n="86" d="100"/>
        </p:scale>
        <p:origin x="-1210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8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2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6" tIns="47417" rIns="94836" bIns="47417" numCol="1" anchor="t" anchorCtr="0" compatLnSpc="1">
            <a:prstTxWarp prst="textNoShape">
              <a:avLst/>
            </a:prstTxWarp>
          </a:bodyPr>
          <a:lstStyle>
            <a:lvl1pPr algn="l" defTabSz="94773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51300" y="0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6" tIns="47417" rIns="94836" bIns="47417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5725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6" tIns="47417" rIns="94836" bIns="47417" numCol="1" anchor="b" anchorCtr="0" compatLnSpc="1">
            <a:prstTxWarp prst="textNoShape">
              <a:avLst/>
            </a:prstTxWarp>
          </a:bodyPr>
          <a:lstStyle>
            <a:lvl1pPr algn="l" defTabSz="947738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51300" y="8975725"/>
            <a:ext cx="309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6" tIns="47417" rIns="94836" bIns="47417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/>
            </a:lvl1pPr>
          </a:lstStyle>
          <a:p>
            <a:pPr>
              <a:defRPr/>
            </a:pPr>
            <a:fld id="{2800F868-0E6E-45D5-B08C-8815F7E758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014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038600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114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3800" y="685800"/>
            <a:ext cx="4775200" cy="3581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495800"/>
            <a:ext cx="5181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91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38600" y="8991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0C35DFA-1DF6-4F3E-BD79-F0B76D100B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22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12/8/2010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EDD8DB-08A3-42E9-A0F9-7C4D751641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12/8/2010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454D25-2ED9-450B-A199-8228D4BC5B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12/8/2010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2918EF-BE1C-4FE4-9A82-7AFF5A4F4CA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5029200" cy="1524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C54-CBC3-4A6A-BA2E-21167094249B}" type="datetimeFigureOut">
              <a:rPr lang="en-US" smtClean="0"/>
              <a:t>12/8/2010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C3CC9-6926-4F4F-9628-18B29ACC9E5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791200" y="228600"/>
            <a:ext cx="2438400" cy="2133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1000" y="2819400"/>
            <a:ext cx="3810000" cy="3352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95800" y="2819400"/>
            <a:ext cx="3810000" cy="3352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93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C54-CBC3-4A6A-BA2E-21167094249B}" type="datetimeFigureOut">
              <a:rPr lang="en-US" smtClean="0"/>
              <a:t>12/8/2010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C3CC9-6926-4F4F-9628-18B29ACC9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960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C54-CBC3-4A6A-BA2E-21167094249B}" type="datetimeFigureOut">
              <a:rPr lang="en-US" smtClean="0"/>
              <a:t>12/8/2010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C3CC9-6926-4F4F-9628-18B29ACC9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313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C54-CBC3-4A6A-BA2E-21167094249B}" type="datetimeFigureOut">
              <a:rPr lang="en-US" smtClean="0"/>
              <a:t>12/8/2010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C3CC9-6926-4F4F-9628-18B29ACC9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02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C54-CBC3-4A6A-BA2E-21167094249B}" type="datetimeFigureOut">
              <a:rPr lang="en-US" smtClean="0"/>
              <a:t>12/8/2010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C3CC9-6926-4F4F-9628-18B29ACC9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365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C54-CBC3-4A6A-BA2E-21167094249B}" type="datetimeFigureOut">
              <a:rPr lang="en-US" smtClean="0"/>
              <a:t>12/8/2010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C3CC9-6926-4F4F-9628-18B29ACC9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96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5029200" cy="1524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C54-CBC3-4A6A-BA2E-21167094249B}" type="datetimeFigureOut">
              <a:rPr lang="en-US" smtClean="0"/>
              <a:t>12/8/2010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C3CC9-6926-4F4F-9628-18B29ACC9E5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791200" y="228600"/>
            <a:ext cx="2438400" cy="2133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1000" y="2819400"/>
            <a:ext cx="3810000" cy="3352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95800" y="2819400"/>
            <a:ext cx="3810000" cy="3352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93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C54-CBC3-4A6A-BA2E-21167094249B}" type="datetimeFigureOut">
              <a:rPr lang="en-US" smtClean="0"/>
              <a:t>12/8/2010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C3CC9-6926-4F4F-9628-18B29ACC9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32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12/8/2010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9F0A9F-478E-4601-A09A-19CE2A585A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C54-CBC3-4A6A-BA2E-21167094249B}" type="datetimeFigureOut">
              <a:rPr lang="en-US" smtClean="0"/>
              <a:t>12/8/2010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C3CC9-6926-4F4F-9628-18B29ACC9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583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C54-CBC3-4A6A-BA2E-21167094249B}" type="datetimeFigureOut">
              <a:rPr lang="en-US" smtClean="0"/>
              <a:t>12/8/2010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C3CC9-6926-4F4F-9628-18B29ACC9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771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C54-CBC3-4A6A-BA2E-21167094249B}" type="datetimeFigureOut">
              <a:rPr lang="en-US" smtClean="0"/>
              <a:t>12/8/2010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C3CC9-6926-4F4F-9628-18B29ACC9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02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C54-CBC3-4A6A-BA2E-21167094249B}" type="datetimeFigureOut">
              <a:rPr lang="en-US" smtClean="0"/>
              <a:t>12/8/2010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C3CC9-6926-4F4F-9628-18B29ACC9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790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12/8/2010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8D92FC-28B0-4DAD-983B-E784A9BB4B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12/8/2010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A66C5-5FFA-4D02-B363-688DEE9F27C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781800" cy="8382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3352800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143000"/>
            <a:ext cx="25939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28800"/>
            <a:ext cx="4040188" cy="434340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28800"/>
            <a:ext cx="4041775" cy="434340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12/8/2010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453D2-127E-40ED-974B-E31C37422F0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7315200" y="76200"/>
            <a:ext cx="1752600" cy="16764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12/8/2010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0DE19-A320-4382-A805-72FFB0415EB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12/8/2010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C7B41-C58B-4B3F-90C2-3EBC2FDBE58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12/8/2010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1FDBFF-6CB1-4317-936B-9A1DA546AA3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12/8/2010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67D711E1-BA9E-4D22-ACA4-3E584D5771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12/8/2010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2EA03640-00CA-4BC4-9EE3-6F371666CE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6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72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F3C54-CBC3-4A6A-BA2E-21167094249B}" type="datetimeFigureOut">
              <a:rPr lang="en-US" smtClean="0"/>
              <a:t>12/8/2010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C3CC9-6926-4F4F-9628-18B29ACC9E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6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6.w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image" Target="../media/image92.png"/><Relationship Id="rId4" Type="http://schemas.openxmlformats.org/officeDocument/2006/relationships/image" Target="../media/image91.w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ad\Desktop\seismolunch\seattle__xcomp.avi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Predicting Strong Motions for Seismic Hazard Assessments in Seattle, Washington</a:t>
            </a:r>
            <a:endParaRPr lang="en-US" sz="4400" dirty="0" smtClean="0"/>
          </a:p>
        </p:txBody>
      </p:sp>
      <p:pic>
        <p:nvPicPr>
          <p:cNvPr id="53251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3900" y="2362200"/>
            <a:ext cx="5092700" cy="290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84250" y="5212140"/>
            <a:ext cx="7092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Andrew Delorey</a:t>
            </a:r>
          </a:p>
          <a:p>
            <a:r>
              <a:rPr lang="en-US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Final Exam</a:t>
            </a:r>
          </a:p>
          <a:p>
            <a:r>
              <a:rPr lang="en-US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12/8/2010</a:t>
            </a:r>
          </a:p>
          <a:p>
            <a:r>
              <a:rPr lang="en-US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Earth and Space Sciences, University of Washington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 and Geologic Setting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Previous Work</a:t>
            </a:r>
          </a:p>
          <a:p>
            <a:r>
              <a:rPr lang="en-US" dirty="0" smtClean="0"/>
              <a:t>Seismic Tomography</a:t>
            </a:r>
          </a:p>
          <a:p>
            <a:r>
              <a:rPr lang="en-US" dirty="0" smtClean="0"/>
              <a:t>Predictions</a:t>
            </a:r>
          </a:p>
          <a:p>
            <a:r>
              <a:rPr lang="en-US" dirty="0" smtClean="0"/>
              <a:t>Main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98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Seismic Hazards in Seattle</a:t>
            </a:r>
          </a:p>
        </p:txBody>
      </p:sp>
      <p:pic>
        <p:nvPicPr>
          <p:cNvPr id="55299" name="Content Placeholder 3" descr="seamap500cs.0312a-3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8364" y="1219200"/>
            <a:ext cx="3269342" cy="392176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smtClean="0"/>
              <a:t>2001 Nisqually 6.8 </a:t>
            </a:r>
          </a:p>
          <a:p>
            <a:pPr lvl="1"/>
            <a:r>
              <a:rPr lang="en-US" sz="1600" dirty="0" smtClean="0"/>
              <a:t>PGA = 20-25%g</a:t>
            </a:r>
          </a:p>
          <a:p>
            <a:r>
              <a:rPr lang="en-US" sz="2000" dirty="0" smtClean="0"/>
              <a:t>1906 San Francisco 7.8</a:t>
            </a:r>
          </a:p>
          <a:p>
            <a:pPr lvl="1"/>
            <a:r>
              <a:rPr lang="en-US" sz="1600" dirty="0" smtClean="0"/>
              <a:t>PGA = ~100%g</a:t>
            </a:r>
          </a:p>
          <a:p>
            <a:r>
              <a:rPr lang="en-US" sz="2000" dirty="0" smtClean="0"/>
              <a:t>2009 Kingston 4.5</a:t>
            </a:r>
          </a:p>
          <a:p>
            <a:pPr lvl="1"/>
            <a:r>
              <a:rPr lang="en-US" sz="1600" dirty="0" smtClean="0"/>
              <a:t>PGA &lt; 0.1%g (in Seattle)</a:t>
            </a:r>
          </a:p>
        </p:txBody>
      </p:sp>
      <p:sp>
        <p:nvSpPr>
          <p:cNvPr id="55301" name="TextBox 4"/>
          <p:cNvSpPr txBox="1">
            <a:spLocks noChangeArrowheads="1"/>
          </p:cNvSpPr>
          <p:nvPr/>
        </p:nvSpPr>
        <p:spPr bwMode="auto">
          <a:xfrm>
            <a:off x="3352800" y="4648200"/>
            <a:ext cx="1482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[Frankel et al., 2007]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181600"/>
            <a:ext cx="72390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Spectral Acceleration, PGA, PGV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/>
              <p:cNvSpPr>
                <a:spLocks noGrp="1"/>
              </p:cNvSpPr>
              <p:nvPr>
                <p:ph sz="half" idx="2"/>
              </p:nvPr>
            </p:nvSpPr>
            <p:spPr>
              <a:xfrm>
                <a:off x="3581400" y="1920085"/>
                <a:ext cx="5334000" cy="4434840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sz="2000" dirty="0" smtClean="0"/>
                  <a:t>Spectral acceleration </a:t>
                </a:r>
                <a:r>
                  <a:rPr lang="en-US" sz="2000" dirty="0"/>
                  <a:t>is approximately what is experienced by a building, as modeled by a particle on a massless vertical rod having the same natural period of </a:t>
                </a:r>
                <a:r>
                  <a:rPr lang="en-US" sz="2000" dirty="0" smtClean="0"/>
                  <a:t>vibration </a:t>
                </a:r>
                <a:r>
                  <a:rPr lang="en-US" sz="2000" dirty="0"/>
                  <a:t>as the building</a:t>
                </a:r>
                <a:r>
                  <a:rPr lang="en-US" sz="2000" dirty="0" smtClean="0"/>
                  <a:t>.</a:t>
                </a:r>
              </a:p>
              <a:p>
                <a:r>
                  <a:rPr lang="en-US" sz="2000" dirty="0" smtClean="0"/>
                  <a:t>Incorporates mass, stiffness, and damping of a building.  </a:t>
                </a:r>
              </a:p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Horizontal accelerations, produced by shear waves are the most destructive to structures. 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    P(H)GV, P(H)GA </a:t>
                </a:r>
              </a:p>
              <a:p>
                <a:pPr marL="0" indent="0">
                  <a:buNone/>
                </a:pPr>
                <a:endParaRPr lang="en-US" sz="2000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en-US" sz="3600" b="0" i="1" smtClean="0">
                          <a:latin typeface="Cambria Math"/>
                        </a:rPr>
                        <m:t>+</m:t>
                      </m:r>
                      <m:r>
                        <a:rPr lang="en-US" sz="3600" b="0" i="1" smtClean="0">
                          <a:latin typeface="Cambria Math"/>
                        </a:rPr>
                        <m:t>𝑐</m:t>
                      </m:r>
                      <m:acc>
                        <m:accPr>
                          <m:chr m:val="̇"/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en-US" sz="3600" b="0" i="1" smtClean="0">
                          <a:latin typeface="Cambria Math"/>
                        </a:rPr>
                        <m:t>+</m:t>
                      </m:r>
                      <m:r>
                        <a:rPr lang="en-US" sz="3600" b="0" i="1" smtClean="0">
                          <a:latin typeface="Cambria Math"/>
                        </a:rPr>
                        <m:t>𝑘𝑥</m:t>
                      </m:r>
                      <m:r>
                        <a:rPr lang="en-US" sz="3600" b="0" i="1" smtClean="0">
                          <a:latin typeface="Cambria Math"/>
                        </a:rPr>
                        <m:t>=</m:t>
                      </m:r>
                      <m:r>
                        <a:rPr lang="en-US" sz="3600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3600" dirty="0" smtClean="0"/>
              </a:p>
              <a:p>
                <a:pPr marL="0" indent="0">
                  <a:buNone/>
                </a:pPr>
                <a:endParaRPr lang="en-US" sz="20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Content Placeholder 1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581400" y="1920085"/>
                <a:ext cx="5334000" cy="4434840"/>
              </a:xfrm>
              <a:blipFill rotWithShape="1">
                <a:blip r:embed="rId2"/>
                <a:stretch>
                  <a:fillRect l="-457" t="-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2976767" cy="3490117"/>
          </a:xfrm>
        </p:spPr>
      </p:pic>
    </p:spTree>
    <p:extLst>
      <p:ext uri="{BB962C8B-B14F-4D97-AF65-F5344CB8AC3E}">
        <p14:creationId xmlns:p14="http://schemas.microsoft.com/office/powerpoint/2010/main" val="32983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443849"/>
              </p:ext>
            </p:extLst>
          </p:nvPr>
        </p:nvGraphicFramePr>
        <p:xfrm>
          <a:off x="596900" y="2728913"/>
          <a:ext cx="794702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80" name="Equation" r:id="rId3" imgW="4318000" imgH="368300" progId="Equation.3">
                  <p:embed/>
                </p:oleObj>
              </mc:Choice>
              <mc:Fallback>
                <p:oleObj name="Equation" r:id="rId3" imgW="4318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900" y="2728913"/>
                        <a:ext cx="7947025" cy="67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Quantifying Seismic Hazards</a:t>
            </a:r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>
          <a:xfrm>
            <a:off x="685800" y="1966912"/>
            <a:ext cx="7772400" cy="609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dirty="0" smtClean="0"/>
              <a:t>Probabilistic Seismic Hazard Analysis</a:t>
            </a:r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sz="2000" dirty="0" smtClean="0"/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3611563" y="3406775"/>
            <a:ext cx="1519237" cy="457200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  <a:latin typeface="Calibri" pitchFamily="-65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3048000" y="2743200"/>
            <a:ext cx="2971800" cy="457200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  <a:alpha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  <a:latin typeface="Calibri" pitchFamily="-65" charset="0"/>
            </a:endParaRP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6019800" y="2743200"/>
            <a:ext cx="1295400" cy="457200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  <a:alpha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  <a:latin typeface="Calibri" pitchFamily="-65" charset="0"/>
            </a:endParaRP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7315200" y="2743200"/>
            <a:ext cx="1143000" cy="457200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  <a:alpha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  <a:latin typeface="Calibri" pitchFamily="-65" charset="0"/>
            </a:endParaRPr>
          </a:p>
        </p:txBody>
      </p:sp>
      <p:sp>
        <p:nvSpPr>
          <p:cNvPr id="21" name="Rounded Rectangle 20"/>
          <p:cNvSpPr>
            <a:spLocks noChangeArrowheads="1"/>
          </p:cNvSpPr>
          <p:nvPr/>
        </p:nvSpPr>
        <p:spPr bwMode="auto">
          <a:xfrm>
            <a:off x="3135313" y="4252912"/>
            <a:ext cx="3417887" cy="1119188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  <a:latin typeface="Calibri" pitchFamily="-65" charset="0"/>
            </a:endParaRPr>
          </a:p>
        </p:txBody>
      </p:sp>
      <p:sp>
        <p:nvSpPr>
          <p:cNvPr id="18" name="Rounded Rectangle 17"/>
          <p:cNvSpPr>
            <a:spLocks noChangeArrowheads="1"/>
          </p:cNvSpPr>
          <p:nvPr/>
        </p:nvSpPr>
        <p:spPr bwMode="auto">
          <a:xfrm>
            <a:off x="625475" y="2728912"/>
            <a:ext cx="1131888" cy="457200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  <a:alpha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  <a:latin typeface="Calibri" pitchFamily="-65" charset="0"/>
            </a:endParaRPr>
          </a:p>
        </p:txBody>
      </p:sp>
      <p:sp>
        <p:nvSpPr>
          <p:cNvPr id="19" name="Rounded Rectangle 18"/>
          <p:cNvSpPr>
            <a:spLocks noChangeArrowheads="1"/>
          </p:cNvSpPr>
          <p:nvPr/>
        </p:nvSpPr>
        <p:spPr bwMode="auto">
          <a:xfrm>
            <a:off x="1920875" y="2576512"/>
            <a:ext cx="1143000" cy="838200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  <a:alpha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  <a:latin typeface="Calibri" pitchFamily="-65" charset="0"/>
            </a:endParaRPr>
          </a:p>
        </p:txBody>
      </p:sp>
      <p:sp>
        <p:nvSpPr>
          <p:cNvPr id="4111" name="TextBox 23"/>
          <p:cNvSpPr txBox="1">
            <a:spLocks noChangeArrowheads="1"/>
          </p:cNvSpPr>
          <p:nvPr/>
        </p:nvSpPr>
        <p:spPr bwMode="auto">
          <a:xfrm>
            <a:off x="3135313" y="4176712"/>
            <a:ext cx="34178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i = earthquake </a:t>
            </a:r>
            <a:r>
              <a:rPr lang="en-US" dirty="0" smtClean="0">
                <a:solidFill>
                  <a:srgbClr val="000000"/>
                </a:solidFill>
              </a:rPr>
              <a:t>zones</a:t>
            </a:r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j = earthquake magnitudes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k = earthquake distances</a:t>
            </a: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06062"/>
              </p:ext>
            </p:extLst>
          </p:nvPr>
        </p:nvGraphicFramePr>
        <p:xfrm>
          <a:off x="3611563" y="3362325"/>
          <a:ext cx="1519237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81" name="Equation" r:id="rId5" imgW="647700" imgH="203200" progId="Equation.3">
                  <p:embed/>
                </p:oleObj>
              </mc:Choice>
              <mc:Fallback>
                <p:oleObj name="Equation" r:id="rId5" imgW="647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1563" y="3362325"/>
                        <a:ext cx="1519237" cy="477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844675" y="4405312"/>
            <a:ext cx="1295400" cy="838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ea typeface="ＭＳ Ｐゴシック" pitchFamily="-65" charset="-128"/>
              </a:rPr>
              <a:t>Sum over: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09600" y="3338512"/>
            <a:ext cx="3962400" cy="1219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ea typeface="ＭＳ Ｐゴシック" pitchFamily="-65" charset="-128"/>
              </a:rPr>
              <a:t>Probability that the level of shaking (u) will exceed a given level of shaking (u</a:t>
            </a:r>
            <a:r>
              <a:rPr lang="en-US" baseline="-25000" dirty="0">
                <a:solidFill>
                  <a:srgbClr val="000000"/>
                </a:solidFill>
                <a:ea typeface="ＭＳ Ｐゴシック" pitchFamily="-65" charset="-128"/>
              </a:rPr>
              <a:t>0</a:t>
            </a:r>
            <a:r>
              <a:rPr lang="en-US" dirty="0">
                <a:solidFill>
                  <a:srgbClr val="000000"/>
                </a:solidFill>
                <a:ea typeface="ＭＳ Ｐゴシック" pitchFamily="-65" charset="-128"/>
              </a:rPr>
              <a:t>).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819400" y="3338512"/>
            <a:ext cx="5715000" cy="83099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ea typeface="ＭＳ Ｐゴシック" pitchFamily="-65" charset="-128"/>
              </a:rPr>
              <a:t>Probability of getting an earthquake at each </a:t>
            </a:r>
            <a:r>
              <a:rPr lang="en-US" dirty="0" smtClean="0">
                <a:solidFill>
                  <a:srgbClr val="000000"/>
                </a:solidFill>
                <a:ea typeface="ＭＳ Ｐゴシック" pitchFamily="-65" charset="-128"/>
              </a:rPr>
              <a:t>distance.</a:t>
            </a:r>
            <a:endParaRPr lang="en-US" dirty="0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590800" y="3338512"/>
            <a:ext cx="5943600" cy="83099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ea typeface="ＭＳ Ｐゴシック" pitchFamily="-65" charset="-128"/>
              </a:rPr>
              <a:t>Probability of getting an earthquake </a:t>
            </a:r>
            <a:r>
              <a:rPr lang="en-US" dirty="0" smtClean="0">
                <a:solidFill>
                  <a:srgbClr val="000000"/>
                </a:solidFill>
                <a:ea typeface="ＭＳ Ｐゴシック" pitchFamily="-65" charset="-128"/>
              </a:rPr>
              <a:t>of </a:t>
            </a:r>
            <a:r>
              <a:rPr lang="en-US" dirty="0">
                <a:solidFill>
                  <a:srgbClr val="000000"/>
                </a:solidFill>
                <a:ea typeface="ＭＳ Ｐゴシック" pitchFamily="-65" charset="-128"/>
              </a:rPr>
              <a:t>each </a:t>
            </a:r>
            <a:r>
              <a:rPr lang="en-US" dirty="0" smtClean="0">
                <a:solidFill>
                  <a:srgbClr val="000000"/>
                </a:solidFill>
                <a:ea typeface="ＭＳ Ｐゴシック" pitchFamily="-65" charset="-128"/>
              </a:rPr>
              <a:t>magnitude.</a:t>
            </a:r>
            <a:endParaRPr lang="en-US" dirty="0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447800" y="3406775"/>
            <a:ext cx="6248400" cy="193899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ea typeface="ＭＳ Ｐゴシック" pitchFamily="-65" charset="-128"/>
              </a:rPr>
              <a:t>Attenuation Relationship - Probability that shaking (u) exceeds a given value (u</a:t>
            </a:r>
            <a:r>
              <a:rPr lang="en-US" baseline="-25000" dirty="0">
                <a:solidFill>
                  <a:srgbClr val="000000"/>
                </a:solidFill>
                <a:ea typeface="ＭＳ Ｐゴシック" pitchFamily="-65" charset="-128"/>
              </a:rPr>
              <a:t>0</a:t>
            </a:r>
            <a:r>
              <a:rPr lang="en-US" dirty="0">
                <a:solidFill>
                  <a:srgbClr val="000000"/>
                </a:solidFill>
                <a:ea typeface="ＭＳ Ｐゴシック" pitchFamily="-65" charset="-128"/>
              </a:rPr>
              <a:t>) for an earthquake with each magnitude (M) and at a each distance (R) for the each earthquake zone (i</a:t>
            </a:r>
            <a:r>
              <a:rPr lang="en-US" dirty="0" smtClean="0">
                <a:solidFill>
                  <a:srgbClr val="000000"/>
                </a:solidFill>
                <a:ea typeface="ＭＳ Ｐゴシック" pitchFamily="-65" charset="-128"/>
              </a:rPr>
              <a:t>).</a:t>
            </a:r>
            <a:endParaRPr lang="en-US" dirty="0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19200" y="3908425"/>
            <a:ext cx="6311900" cy="15700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ea typeface="ＭＳ Ｐゴシック" pitchFamily="-65" charset="-128"/>
              </a:rPr>
              <a:t>Probability of exceeding ground motion (u</a:t>
            </a:r>
            <a:r>
              <a:rPr lang="en-US" baseline="-25000" dirty="0">
                <a:solidFill>
                  <a:srgbClr val="000000"/>
                </a:solidFill>
                <a:ea typeface="ＭＳ Ｐゴシック" pitchFamily="-65" charset="-128"/>
              </a:rPr>
              <a:t>0</a:t>
            </a:r>
            <a:r>
              <a:rPr lang="en-US" dirty="0">
                <a:solidFill>
                  <a:srgbClr val="000000"/>
                </a:solidFill>
                <a:ea typeface="ＭＳ Ｐゴシック" pitchFamily="-65" charset="-128"/>
              </a:rPr>
              <a:t>) in time duration (t).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ea typeface="ＭＳ Ｐゴシック" pitchFamily="-65" charset="-128"/>
              </a:rPr>
              <a:t>THIS IS WHAT GOES ON THE SEISMIC HAZARD MAPS!</a:t>
            </a:r>
          </a:p>
        </p:txBody>
      </p:sp>
    </p:spTree>
    <p:extLst>
      <p:ext uri="{BB962C8B-B14F-4D97-AF65-F5344CB8AC3E}">
        <p14:creationId xmlns:p14="http://schemas.microsoft.com/office/powerpoint/2010/main" val="192880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21" grpId="0" animBg="1"/>
      <p:bldP spid="21" grpId="1" animBg="1"/>
      <p:bldP spid="18" grpId="0" animBg="1"/>
      <p:bldP spid="18" grpId="1" animBg="1"/>
      <p:bldP spid="19" grpId="0" animBg="1"/>
      <p:bldP spid="19" grpId="1" animBg="1"/>
      <p:bldP spid="22" grpId="0" animBg="1"/>
      <p:bldP spid="22" grpId="1" animBg="1"/>
      <p:bldP spid="17" grpId="0" animBg="1"/>
      <p:bldP spid="17" grpId="1" animBg="1"/>
      <p:bldP spid="15" grpId="0" animBg="1"/>
      <p:bldP spid="15" grpId="1" animBg="1"/>
      <p:bldP spid="14" grpId="0" animBg="1"/>
      <p:bldP spid="14" grpId="1" animBg="1"/>
      <p:bldP spid="12" grpId="0" animBg="1"/>
      <p:bldP spid="12" grpId="1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Quantifying Seismic Hazard</a:t>
            </a:r>
          </a:p>
        </p:txBody>
      </p:sp>
      <p:pic>
        <p:nvPicPr>
          <p:cNvPr id="6" name="Content Placeholder 5" descr="urock.eps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18046" y="2062543"/>
            <a:ext cx="5307907" cy="4379150"/>
          </a:xfrm>
          <a:ln w="28575" cap="sq">
            <a:solidFill>
              <a:srgbClr val="000000"/>
            </a:solidFill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514600" y="1447800"/>
          <a:ext cx="392588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" name="Equation" r:id="rId4" imgW="1485900" imgH="177800" progId="Equation.3">
                  <p:embed/>
                </p:oleObj>
              </mc:Choice>
              <mc:Fallback>
                <p:oleObj name="Equation" r:id="rId4" imgW="14859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447800"/>
                        <a:ext cx="3925888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Putting it all together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0" y="1335087"/>
            <a:ext cx="1447800" cy="646113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800" dirty="0">
                <a:latin typeface="Calibri" pitchFamily="-65" charset="0"/>
              </a:rPr>
              <a:t>Earthquake Scenarios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95600" y="1371600"/>
            <a:ext cx="1219200" cy="92392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800" dirty="0">
                <a:latin typeface="Calibri" pitchFamily="-65" charset="0"/>
              </a:rPr>
              <a:t>Regional Velocity Model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19600" y="1371600"/>
            <a:ext cx="1219200" cy="92392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800" dirty="0">
                <a:latin typeface="Calibri" pitchFamily="-65" charset="0"/>
              </a:rPr>
              <a:t>Basin Velocity Model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943600" y="1371600"/>
            <a:ext cx="1219200" cy="646113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800" dirty="0">
                <a:latin typeface="Calibri" pitchFamily="-65" charset="0"/>
              </a:rPr>
              <a:t>Site response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95600" y="3687763"/>
            <a:ext cx="1219200" cy="369887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800" dirty="0">
                <a:latin typeface="Calibri" pitchFamily="-65" charset="0"/>
              </a:rPr>
              <a:t>u</a:t>
            </a:r>
            <a:r>
              <a:rPr lang="en-US" sz="1800" baseline="-25000" dirty="0">
                <a:latin typeface="Calibri" pitchFamily="-65" charset="0"/>
              </a:rPr>
              <a:t>rock</a:t>
            </a:r>
            <a:endParaRPr lang="en-US" sz="1800" dirty="0">
              <a:latin typeface="Calibri" pitchFamily="-65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19600" y="3687763"/>
            <a:ext cx="1219200" cy="369887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800" dirty="0">
                <a:latin typeface="Calibri" pitchFamily="-65" charset="0"/>
              </a:rPr>
              <a:t>A</a:t>
            </a:r>
            <a:r>
              <a:rPr lang="en-US" sz="1800" baseline="-25000" dirty="0">
                <a:latin typeface="Calibri" pitchFamily="-65" charset="0"/>
              </a:rPr>
              <a:t>3D</a:t>
            </a:r>
            <a:endParaRPr lang="en-US" sz="1800" dirty="0">
              <a:latin typeface="Calibri" pitchFamily="-65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943600" y="3687763"/>
            <a:ext cx="1219200" cy="369887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800" dirty="0">
                <a:latin typeface="Calibri" pitchFamily="-65" charset="0"/>
              </a:rPr>
              <a:t>A</a:t>
            </a:r>
            <a:r>
              <a:rPr lang="en-US" sz="1800" baseline="-25000" dirty="0">
                <a:latin typeface="Calibri" pitchFamily="-65" charset="0"/>
              </a:rPr>
              <a:t>site</a:t>
            </a:r>
            <a:endParaRPr lang="en-US" sz="1800" dirty="0">
              <a:latin typeface="Calibri" pitchFamily="-65" charset="0"/>
            </a:endParaRPr>
          </a:p>
        </p:txBody>
      </p:sp>
      <p:sp>
        <p:nvSpPr>
          <p:cNvPr id="14" name="Down Arrow 13"/>
          <p:cNvSpPr>
            <a:spLocks noChangeArrowheads="1"/>
          </p:cNvSpPr>
          <p:nvPr/>
        </p:nvSpPr>
        <p:spPr bwMode="auto">
          <a:xfrm>
            <a:off x="3232150" y="2438400"/>
            <a:ext cx="577850" cy="503238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5" name="Down Arrow 14"/>
          <p:cNvSpPr>
            <a:spLocks noChangeArrowheads="1"/>
          </p:cNvSpPr>
          <p:nvPr/>
        </p:nvSpPr>
        <p:spPr bwMode="auto">
          <a:xfrm>
            <a:off x="4724400" y="2438400"/>
            <a:ext cx="577850" cy="503238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6" name="Down Arrow 15"/>
          <p:cNvSpPr>
            <a:spLocks noChangeArrowheads="1"/>
          </p:cNvSpPr>
          <p:nvPr/>
        </p:nvSpPr>
        <p:spPr bwMode="auto">
          <a:xfrm>
            <a:off x="6248400" y="2438400"/>
            <a:ext cx="577850" cy="503238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 rot="2920721">
            <a:off x="1751013" y="2287588"/>
            <a:ext cx="1274762" cy="569912"/>
          </a:xfrm>
          <a:prstGeom prst="rightArrow">
            <a:avLst>
              <a:gd name="adj1" fmla="val 50000"/>
              <a:gd name="adj2" fmla="val 49996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467600" y="1371600"/>
            <a:ext cx="1219200" cy="646113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800" dirty="0">
                <a:latin typeface="Calibri" pitchFamily="-65" charset="0"/>
              </a:rPr>
              <a:t>Non-linear response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467600" y="3687763"/>
            <a:ext cx="1219200" cy="369887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800" dirty="0">
                <a:latin typeface="Calibri" pitchFamily="-65" charset="0"/>
              </a:rPr>
              <a:t>A</a:t>
            </a:r>
            <a:r>
              <a:rPr lang="en-US" sz="1800" baseline="-25000" dirty="0">
                <a:latin typeface="Calibri" pitchFamily="-65" charset="0"/>
              </a:rPr>
              <a:t>non-linear</a:t>
            </a:r>
            <a:endParaRPr lang="en-US" sz="1800" dirty="0">
              <a:latin typeface="Calibri" pitchFamily="-65" charset="0"/>
            </a:endParaRPr>
          </a:p>
        </p:txBody>
      </p:sp>
      <p:sp>
        <p:nvSpPr>
          <p:cNvPr id="21" name="Down Arrow 20"/>
          <p:cNvSpPr>
            <a:spLocks noChangeArrowheads="1"/>
          </p:cNvSpPr>
          <p:nvPr/>
        </p:nvSpPr>
        <p:spPr bwMode="auto">
          <a:xfrm>
            <a:off x="7848600" y="2438400"/>
            <a:ext cx="577850" cy="503238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24" name="Down Arrow 23"/>
          <p:cNvSpPr>
            <a:spLocks noChangeArrowheads="1"/>
          </p:cNvSpPr>
          <p:nvPr/>
        </p:nvSpPr>
        <p:spPr bwMode="auto">
          <a:xfrm>
            <a:off x="5486400" y="4284663"/>
            <a:ext cx="577850" cy="503237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25" name="Down Arrow 24"/>
          <p:cNvSpPr>
            <a:spLocks noChangeArrowheads="1"/>
          </p:cNvSpPr>
          <p:nvPr/>
        </p:nvSpPr>
        <p:spPr bwMode="auto">
          <a:xfrm>
            <a:off x="914400" y="2295525"/>
            <a:ext cx="577850" cy="2492375"/>
          </a:xfrm>
          <a:prstGeom prst="downArrow">
            <a:avLst>
              <a:gd name="adj1" fmla="val 50000"/>
              <a:gd name="adj2" fmla="val 50001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28" name="Down Arrow 27"/>
          <p:cNvSpPr>
            <a:spLocks noChangeArrowheads="1"/>
          </p:cNvSpPr>
          <p:nvPr/>
        </p:nvSpPr>
        <p:spPr bwMode="auto">
          <a:xfrm>
            <a:off x="914400" y="5440363"/>
            <a:ext cx="577850" cy="503237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29" name="Down Arrow 28"/>
          <p:cNvSpPr>
            <a:spLocks noChangeArrowheads="1"/>
          </p:cNvSpPr>
          <p:nvPr/>
        </p:nvSpPr>
        <p:spPr bwMode="auto">
          <a:xfrm>
            <a:off x="5486400" y="5440363"/>
            <a:ext cx="577850" cy="503237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895600" y="3124200"/>
            <a:ext cx="5791200" cy="369888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/>
            <a:r>
              <a:rPr lang="en-US" sz="1800" dirty="0">
                <a:latin typeface="Calibri" pitchFamily="-65" charset="0"/>
              </a:rPr>
              <a:t>Earthquake 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9107" y="4787900"/>
                <a:ext cx="3153043" cy="517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𝑀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𝑀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7" y="4787900"/>
                <a:ext cx="3153043" cy="51783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28377" y="4787900"/>
                <a:ext cx="3693895" cy="517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&gt;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𝑀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𝑅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8377" y="4787900"/>
                <a:ext cx="3693895" cy="51783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47622" y="5903853"/>
                <a:ext cx="8191922" cy="8740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𝜆</m:t>
                      </m:r>
                      <m:d>
                        <m:dPr>
                          <m:ctrlP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≥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𝑘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𝑢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&gt;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|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𝑀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=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=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𝑀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=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=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22" y="5903853"/>
                <a:ext cx="8191922" cy="87408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726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8" grpId="0" animBg="1"/>
      <p:bldP spid="29" grpId="0" animBg="1"/>
      <p:bldP spid="30" grpId="0" animBg="1"/>
      <p:bldP spid="12" grpId="0"/>
      <p:bldP spid="13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Seattle’s Seismic Hazard Map</a:t>
            </a:r>
          </a:p>
        </p:txBody>
      </p:sp>
      <p:pic>
        <p:nvPicPr>
          <p:cNvPr id="55299" name="Content Placeholder 3" descr="seamap500cs.0312a-3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8363" y="1920875"/>
            <a:ext cx="3696273" cy="443388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75560"/>
            <a:ext cx="4038600" cy="4434840"/>
          </a:xfrm>
        </p:spPr>
        <p:txBody>
          <a:bodyPr/>
          <a:lstStyle/>
          <a:p>
            <a:r>
              <a:rPr lang="en-US" dirty="0" smtClean="0"/>
              <a:t>Predictions </a:t>
            </a:r>
            <a:r>
              <a:rPr lang="en-US" dirty="0"/>
              <a:t>for </a:t>
            </a:r>
            <a:r>
              <a:rPr lang="en-US" dirty="0" smtClean="0"/>
              <a:t>u </a:t>
            </a:r>
            <a:r>
              <a:rPr lang="en-US" dirty="0"/>
              <a:t>are highly dependent on the Vs model.</a:t>
            </a:r>
          </a:p>
          <a:p>
            <a:r>
              <a:rPr lang="en-US" dirty="0" smtClean="0"/>
              <a:t>The Stephenson model uses P-wave velocity observations and Vp/Vs ratios to determine Vs.</a:t>
            </a:r>
          </a:p>
        </p:txBody>
      </p:sp>
      <p:sp>
        <p:nvSpPr>
          <p:cNvPr id="55301" name="TextBox 4"/>
          <p:cNvSpPr txBox="1">
            <a:spLocks noChangeArrowheads="1"/>
          </p:cNvSpPr>
          <p:nvPr/>
        </p:nvSpPr>
        <p:spPr bwMode="auto">
          <a:xfrm>
            <a:off x="1524000" y="6400799"/>
            <a:ext cx="1482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[Frankel et al., 2007]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8200" y="5429071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no direct shear wave velocity observations used to make this map</a:t>
            </a:r>
            <a:r>
              <a:rPr lang="en-US" dirty="0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48200" y="1905000"/>
                <a:ext cx="3693895" cy="517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&gt;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𝑀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𝑅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1905000"/>
                <a:ext cx="3693895" cy="51783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414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651" y="762000"/>
            <a:ext cx="9730251" cy="6019800"/>
          </a:xfrm>
        </p:spPr>
      </p:pic>
      <p:sp>
        <p:nvSpPr>
          <p:cNvPr id="5" name="TextBox 4"/>
          <p:cNvSpPr txBox="1"/>
          <p:nvPr/>
        </p:nvSpPr>
        <p:spPr>
          <a:xfrm>
            <a:off x="6477000" y="6324600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Brocher [2005]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V</a:t>
            </a:r>
            <a:r>
              <a:rPr lang="en-US" baseline="-25000" dirty="0" smtClean="0"/>
              <a:t>P</a:t>
            </a:r>
            <a:r>
              <a:rPr lang="en-US" dirty="0" smtClean="0"/>
              <a:t>/V</a:t>
            </a:r>
            <a:r>
              <a:rPr lang="en-US" baseline="-25000" dirty="0"/>
              <a:t>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3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Why a new shear wave velocity model?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Shear waves cause the most damage during earthquakes.  </a:t>
            </a:r>
          </a:p>
          <a:p>
            <a:r>
              <a:rPr lang="en-US" dirty="0" smtClean="0"/>
              <a:t>The velocity model used to construct the current seismic hazard map uses a constant </a:t>
            </a:r>
            <a:r>
              <a:rPr lang="en-US" dirty="0" err="1" smtClean="0"/>
              <a:t>Vp</a:t>
            </a:r>
            <a:r>
              <a:rPr lang="en-US" dirty="0" smtClean="0"/>
              <a:t>/</a:t>
            </a:r>
            <a:r>
              <a:rPr lang="en-US" dirty="0" err="1" smtClean="0"/>
              <a:t>Vs</a:t>
            </a:r>
            <a:r>
              <a:rPr lang="en-US" dirty="0" smtClean="0"/>
              <a:t> for sedimentary rocks in the Seattle Basin.</a:t>
            </a:r>
          </a:p>
          <a:p>
            <a:r>
              <a:rPr lang="en-US" dirty="0" smtClean="0"/>
              <a:t>Vp/Vs ratios in sedimentary rocks can vary from 1.5-3.5 according to data presented by Brocher</a:t>
            </a:r>
            <a:r>
              <a:rPr lang="en-US" dirty="0"/>
              <a:t> </a:t>
            </a:r>
            <a:r>
              <a:rPr lang="en-US" dirty="0" smtClean="0"/>
              <a:t>[2005].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2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 and Geologic Setting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Previous Work</a:t>
            </a:r>
          </a:p>
          <a:p>
            <a:r>
              <a:rPr lang="en-US" dirty="0">
                <a:solidFill>
                  <a:schemeClr val="accent1"/>
                </a:solidFill>
              </a:rPr>
              <a:t>Seismic Tomography</a:t>
            </a:r>
          </a:p>
          <a:p>
            <a:r>
              <a:rPr lang="en-US" dirty="0" smtClean="0"/>
              <a:t>Predictions</a:t>
            </a:r>
          </a:p>
          <a:p>
            <a:r>
              <a:rPr lang="en-US" dirty="0" smtClean="0"/>
              <a:t>Main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34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5400" dirty="0" smtClean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2060575"/>
            <a:ext cx="4114800" cy="2740025"/>
          </a:xfrm>
          <a:ln cap="flat"/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sz="2400" dirty="0" smtClean="0"/>
              <a:t>Organizational Support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62000" y="2027269"/>
            <a:ext cx="2895600" cy="27400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dirty="0" smtClean="0">
                <a:latin typeface="Calibri" pitchFamily="-65" charset="0"/>
              </a:rPr>
              <a:t>Advisory </a:t>
            </a:r>
            <a:r>
              <a:rPr lang="en-US" dirty="0">
                <a:latin typeface="Calibri" pitchFamily="-65" charset="0"/>
              </a:rPr>
              <a:t>Committee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Calibri" pitchFamily="-65" charset="0"/>
              </a:rPr>
              <a:t>John </a:t>
            </a:r>
            <a:r>
              <a:rPr lang="en-US" dirty="0" err="1" smtClean="0">
                <a:latin typeface="Calibri" pitchFamily="-65" charset="0"/>
              </a:rPr>
              <a:t>Vidale</a:t>
            </a:r>
            <a:endParaRPr lang="en-US" dirty="0">
              <a:latin typeface="Calibri" pitchFamily="-65" charset="0"/>
            </a:endParaRP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Calibri" pitchFamily="-65" charset="0"/>
              </a:rPr>
              <a:t>Paul Bodin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Calibri" pitchFamily="-65" charset="0"/>
              </a:rPr>
              <a:t>Mike Brown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Calibri" pitchFamily="-65" charset="0"/>
              </a:rPr>
              <a:t>Ken Creager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Calibri" pitchFamily="-65" charset="0"/>
              </a:rPr>
              <a:t>Marc Eberhard</a:t>
            </a:r>
            <a:endParaRPr lang="en-US" dirty="0">
              <a:latin typeface="Calibri" pitchFamily="-65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dirty="0">
              <a:latin typeface="Calibri" pitchFamily="-65" charset="0"/>
            </a:endParaRPr>
          </a:p>
        </p:txBody>
      </p:sp>
      <p:pic>
        <p:nvPicPr>
          <p:cNvPr id="1536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3203575"/>
            <a:ext cx="254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2624138"/>
            <a:ext cx="16383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22775"/>
            <a:ext cx="35052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36700" y="5181600"/>
            <a:ext cx="5765800" cy="3698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800" dirty="0">
                <a:latin typeface="Calibri" pitchFamily="-65" charset="0"/>
              </a:rPr>
              <a:t>Also thanks to Art Frankel, Tom Pratt, and fellow students.</a:t>
            </a:r>
          </a:p>
        </p:txBody>
      </p:sp>
    </p:spTree>
    <p:extLst>
      <p:ext uri="{BB962C8B-B14F-4D97-AF65-F5344CB8AC3E}">
        <p14:creationId xmlns:p14="http://schemas.microsoft.com/office/powerpoint/2010/main" val="183728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Ambient Noise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Is useful when a high density of stations is available</a:t>
            </a:r>
          </a:p>
          <a:p>
            <a:r>
              <a:rPr lang="en-US" sz="2400" dirty="0" smtClean="0"/>
              <a:t>Does not require active sources or earthquakes</a:t>
            </a:r>
          </a:p>
          <a:p>
            <a:r>
              <a:rPr lang="en-US" sz="2400" dirty="0" smtClean="0"/>
              <a:t>Is most often used to observe surface waves</a:t>
            </a:r>
          </a:p>
          <a:p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27412"/>
            <a:ext cx="4678362" cy="3125788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76400" y="3352800"/>
            <a:ext cx="5746750" cy="984250"/>
          </a:xfrm>
          <a:prstGeom prst="rect">
            <a:avLst/>
          </a:prstGeom>
          <a:solidFill>
            <a:srgbClr val="95B3D7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marL="0" lvl="1" eaLnBrk="1" hangingPunct="1"/>
            <a:r>
              <a:rPr lang="en-US" sz="2000" dirty="0">
                <a:latin typeface="Calibri" pitchFamily="-65" charset="0"/>
              </a:rPr>
              <a:t>Short-period surface waves are sensitive to shear wave velocities at the depths of the Seattle Basin.</a:t>
            </a:r>
          </a:p>
          <a:p>
            <a:pPr eaLnBrk="1" hangingPunct="1"/>
            <a:endParaRPr lang="en-US" sz="1800" dirty="0">
              <a:solidFill>
                <a:srgbClr val="FFFFFF"/>
              </a:solidFill>
              <a:latin typeface="Calibri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43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2828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2828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2828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87 Stations from the SHIPS array</a:t>
            </a:r>
          </a:p>
          <a:p>
            <a:pPr lvl="1"/>
            <a:r>
              <a:rPr lang="en-US" dirty="0" smtClean="0"/>
              <a:t>Short Period (L22) 3-component instruments</a:t>
            </a:r>
          </a:p>
          <a:p>
            <a:r>
              <a:rPr lang="en-US" dirty="0" smtClean="0"/>
              <a:t>Method</a:t>
            </a:r>
          </a:p>
          <a:p>
            <a:pPr lvl="1"/>
            <a:r>
              <a:rPr lang="en-US" dirty="0" smtClean="0"/>
              <a:t>Noise interferometry</a:t>
            </a:r>
          </a:p>
          <a:p>
            <a:pPr lvl="1"/>
            <a:r>
              <a:rPr lang="en-US" dirty="0" smtClean="0"/>
              <a:t>Surface wave tomography (Rayleigh)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767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2828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2828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2828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Data Set</a:t>
            </a:r>
          </a:p>
        </p:txBody>
      </p:sp>
      <p:pic>
        <p:nvPicPr>
          <p:cNvPr id="8" name="Content Placeholder 7" descr="stations.pd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1437" t="16851" r="5755" b="12247"/>
          <a:stretch/>
        </p:blipFill>
        <p:spPr>
          <a:xfrm>
            <a:off x="1371600" y="1295400"/>
            <a:ext cx="6248400" cy="5118880"/>
          </a:xfrm>
          <a:ln w="38100" cap="sq">
            <a:solidFill>
              <a:srgbClr val="000000"/>
            </a:solidFill>
          </a:ln>
          <a:effectLst>
            <a:outerShdw dist="38100" dir="2700000" algn="tl" rotWithShape="0">
              <a:srgbClr val="000000">
                <a:alpha val="42998"/>
              </a:srgbClr>
            </a:outerShdw>
          </a:effectLst>
        </p:spPr>
      </p:pic>
      <p:pic>
        <p:nvPicPr>
          <p:cNvPr id="4" name="Content Placeholder 7" descr="stations.pdf"/>
          <p:cNvPicPr>
            <a:picLocks noChangeAspect="1"/>
          </p:cNvPicPr>
          <p:nvPr/>
        </p:nvPicPr>
        <p:blipFill rotWithShape="1">
          <a:blip r:embed="rId2" cstate="print"/>
          <a:srcRect l="71191" t="1487" r="260" b="84868"/>
          <a:stretch/>
        </p:blipFill>
        <p:spPr>
          <a:xfrm>
            <a:off x="5638800" y="1447800"/>
            <a:ext cx="1810139" cy="727788"/>
          </a:xfrm>
          <a:prstGeom prst="rect">
            <a:avLst/>
          </a:prstGeom>
          <a:ln w="38100" cap="sq">
            <a:solidFill>
              <a:srgbClr val="000000"/>
            </a:solidFill>
          </a:ln>
          <a:effectLst>
            <a:outerShdw dist="38100" dir="2700000" algn="tl" rotWithShape="0">
              <a:srgbClr val="000000">
                <a:alpha val="42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284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Tomography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133600" y="1524000"/>
            <a:ext cx="5284788" cy="461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dirty="0">
                <a:latin typeface="Calibri" pitchFamily="-65" charset="0"/>
              </a:rPr>
              <a:t>Extract Rayleigh waves from station pairs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3055938"/>
            <a:ext cx="6122988" cy="830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dirty="0">
                <a:latin typeface="Calibri" pitchFamily="-65" charset="0"/>
              </a:rPr>
              <a:t>Calculate Rayleigh wave phase velocity model using measurements from station pairs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4884738"/>
            <a:ext cx="6122988" cy="830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dirty="0">
                <a:latin typeface="Calibri" pitchFamily="-65" charset="0"/>
              </a:rPr>
              <a:t>Calculate Shear wave velocity model from the phase velocity model</a:t>
            </a:r>
          </a:p>
        </p:txBody>
      </p:sp>
      <p:sp>
        <p:nvSpPr>
          <p:cNvPr id="7" name="Down Arrow 6"/>
          <p:cNvSpPr>
            <a:spLocks noChangeArrowheads="1"/>
          </p:cNvSpPr>
          <p:nvPr/>
        </p:nvSpPr>
        <p:spPr bwMode="auto">
          <a:xfrm>
            <a:off x="4305300" y="2119313"/>
            <a:ext cx="823913" cy="823912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4322763" y="3978275"/>
            <a:ext cx="823912" cy="822325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31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Tomography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33600" y="1524000"/>
            <a:ext cx="5284788" cy="461963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dirty="0">
                <a:latin typeface="Calibri" pitchFamily="-65" charset="0"/>
              </a:rPr>
              <a:t>Extract Rayleigh waves from station pairs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3055938"/>
            <a:ext cx="6122988" cy="830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dirty="0">
                <a:latin typeface="Calibri" pitchFamily="-65" charset="0"/>
              </a:rPr>
              <a:t>Calculate Rayleigh wave phase velocity model using measurements from station pairs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4884738"/>
            <a:ext cx="6122988" cy="830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dirty="0">
                <a:latin typeface="Calibri" pitchFamily="-65" charset="0"/>
              </a:rPr>
              <a:t>Calculate Shear wave velocity model from the phase velocity model</a:t>
            </a:r>
          </a:p>
        </p:txBody>
      </p:sp>
      <p:sp>
        <p:nvSpPr>
          <p:cNvPr id="7" name="Down Arrow 6"/>
          <p:cNvSpPr>
            <a:spLocks noChangeArrowheads="1"/>
          </p:cNvSpPr>
          <p:nvPr/>
        </p:nvSpPr>
        <p:spPr bwMode="auto">
          <a:xfrm>
            <a:off x="4305300" y="2119313"/>
            <a:ext cx="823913" cy="823912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4322763" y="3978275"/>
            <a:ext cx="823912" cy="822325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90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Set</a:t>
            </a:r>
          </a:p>
        </p:txBody>
      </p:sp>
      <p:pic>
        <p:nvPicPr>
          <p:cNvPr id="4" name="Content Placeholder 3" descr="paths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6886" r="-368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648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Processing Station Pairs</a:t>
            </a:r>
          </a:p>
        </p:txBody>
      </p:sp>
      <p:pic>
        <p:nvPicPr>
          <p:cNvPr id="7" name="Picture 6" descr="data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3048000"/>
            <a:ext cx="4133850" cy="3446463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</p:spPr>
      </p:pic>
      <p:pic>
        <p:nvPicPr>
          <p:cNvPr id="8" name="Picture 7" descr="data2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1713" y="3048000"/>
            <a:ext cx="3951287" cy="34671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</p:spPr>
      </p:pic>
      <p:pic>
        <p:nvPicPr>
          <p:cNvPr id="9" name="Picture 8" descr="group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3429000"/>
            <a:ext cx="2711450" cy="259715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2400" y="956608"/>
            <a:ext cx="8915400" cy="1938992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marL="346075" indent="-346075" algn="l" eaLnBrk="0" hangingPunct="0"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alibri" pitchFamily="-65" charset="0"/>
              </a:rPr>
              <a:t>Extract Rayleigh waves by cross-correlating pairs of stations</a:t>
            </a:r>
          </a:p>
          <a:p>
            <a:pPr marL="346075" indent="-346075" algn="l" eaLnBrk="0" hangingPunct="0"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alibri" pitchFamily="-65" charset="0"/>
              </a:rPr>
              <a:t>Calculate Group Velocity as a function of frequency by bandpass filtering at a range of frequencies</a:t>
            </a:r>
          </a:p>
          <a:p>
            <a:pPr marL="346075" indent="-346075" algn="l" eaLnBrk="0" hangingPunct="0"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alibri" pitchFamily="-65" charset="0"/>
              </a:rPr>
              <a:t>Calculate Phase Velocity by integrating Group Velocity dispersion curve</a:t>
            </a:r>
            <a:r>
              <a:rPr lang="en-US" dirty="0" smtClean="0">
                <a:solidFill>
                  <a:srgbClr val="000000"/>
                </a:solidFill>
                <a:latin typeface="Calibri" pitchFamily="-65" charset="0"/>
              </a:rPr>
              <a:t>.</a:t>
            </a:r>
            <a:endParaRPr lang="en-US" dirty="0">
              <a:solidFill>
                <a:srgbClr val="FFFFFF"/>
              </a:solidFill>
              <a:latin typeface="Calibri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4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Tomography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133600" y="1524000"/>
            <a:ext cx="5284788" cy="461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dirty="0">
                <a:latin typeface="Calibri" pitchFamily="-65" charset="0"/>
              </a:rPr>
              <a:t>Extract Rayleigh waves from station pairs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76400" y="3055938"/>
            <a:ext cx="6122988" cy="830262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dirty="0">
                <a:latin typeface="Calibri" pitchFamily="-65" charset="0"/>
              </a:rPr>
              <a:t>Calculate Rayleigh wave phase velocity model using measurements from station pairs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4884738"/>
            <a:ext cx="6122988" cy="830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dirty="0">
                <a:latin typeface="Calibri" pitchFamily="-65" charset="0"/>
              </a:rPr>
              <a:t>Calculate Shear wave velocity model from the phase velocity model</a:t>
            </a:r>
          </a:p>
        </p:txBody>
      </p:sp>
      <p:sp>
        <p:nvSpPr>
          <p:cNvPr id="7" name="Down Arrow 6"/>
          <p:cNvSpPr>
            <a:spLocks noChangeArrowheads="1"/>
          </p:cNvSpPr>
          <p:nvPr/>
        </p:nvSpPr>
        <p:spPr bwMode="auto">
          <a:xfrm>
            <a:off x="4305300" y="2119313"/>
            <a:ext cx="823913" cy="823912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4322763" y="3978275"/>
            <a:ext cx="823912" cy="822325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02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Rayleigh Wave Phase Velocity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Solve for periods between 2 and 10 seconds</a:t>
            </a:r>
          </a:p>
          <a:p>
            <a:r>
              <a:rPr lang="en-US" dirty="0" smtClean="0"/>
              <a:t>Model parameters in x, y, and frequency.</a:t>
            </a:r>
          </a:p>
          <a:p>
            <a:r>
              <a:rPr lang="en-US" dirty="0" smtClean="0"/>
              <a:t>frequency ≈ depth for surface waves</a:t>
            </a:r>
          </a:p>
          <a:p>
            <a:r>
              <a:rPr lang="en-US" dirty="0" smtClean="0"/>
              <a:t>Non-linear inverse problem with normalization to impose </a:t>
            </a:r>
            <a:r>
              <a:rPr lang="en-US" i="1" dirty="0" smtClean="0"/>
              <a:t>a priori</a:t>
            </a:r>
            <a:r>
              <a:rPr lang="en-US" dirty="0" smtClean="0"/>
              <a:t> constraint on model roughness.</a:t>
            </a:r>
          </a:p>
          <a:p>
            <a:endParaRPr lang="en-US" dirty="0" smtClean="0"/>
          </a:p>
        </p:txBody>
      </p:sp>
      <p:pic>
        <p:nvPicPr>
          <p:cNvPr id="5018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343400"/>
            <a:ext cx="3279775" cy="22098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42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2828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2828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2828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Tomography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33600" y="1524000"/>
            <a:ext cx="5284788" cy="461963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dirty="0">
                <a:latin typeface="Calibri" pitchFamily="-65" charset="0"/>
              </a:rPr>
              <a:t>Extract Rayleigh waves from station pairs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76400" y="3055938"/>
            <a:ext cx="6122988" cy="830262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dirty="0">
                <a:latin typeface="Calibri" pitchFamily="-65" charset="0"/>
              </a:rPr>
              <a:t>Calculate Rayleigh wave phase velocity model using measurements from station pairs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76400" y="4884738"/>
            <a:ext cx="6122988" cy="830262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dirty="0">
                <a:latin typeface="Calibri" pitchFamily="-65" charset="0"/>
              </a:rPr>
              <a:t>Calculate Shear wave velocity model from the phase velocity model</a:t>
            </a:r>
          </a:p>
        </p:txBody>
      </p:sp>
      <p:sp>
        <p:nvSpPr>
          <p:cNvPr id="7" name="Down Arrow 6"/>
          <p:cNvSpPr>
            <a:spLocks noChangeArrowheads="1"/>
          </p:cNvSpPr>
          <p:nvPr/>
        </p:nvSpPr>
        <p:spPr bwMode="auto">
          <a:xfrm>
            <a:off x="4305300" y="2119313"/>
            <a:ext cx="823913" cy="823912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4322763" y="3978275"/>
            <a:ext cx="823912" cy="822325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44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Motivation and Geologic Setting</a:t>
            </a:r>
          </a:p>
          <a:p>
            <a:r>
              <a:rPr lang="en-US" dirty="0" smtClean="0"/>
              <a:t>Previous Work</a:t>
            </a:r>
          </a:p>
          <a:p>
            <a:r>
              <a:rPr lang="en-US" dirty="0" smtClean="0"/>
              <a:t>Seismic Tomography</a:t>
            </a:r>
          </a:p>
          <a:p>
            <a:r>
              <a:rPr lang="en-US" dirty="0" smtClean="0"/>
              <a:t>Predictions</a:t>
            </a:r>
          </a:p>
          <a:p>
            <a:r>
              <a:rPr lang="en-US" dirty="0" smtClean="0"/>
              <a:t>Main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8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Shear Wave Velocity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Solve for 3D shear wave velocity structure</a:t>
            </a:r>
          </a:p>
          <a:p>
            <a:r>
              <a:rPr lang="en-US" sz="2400" dirty="0" smtClean="0"/>
              <a:t>Best observations 250m - 5km</a:t>
            </a:r>
          </a:p>
          <a:p>
            <a:r>
              <a:rPr lang="en-US" sz="2400" dirty="0" smtClean="0"/>
              <a:t>Non-linear inverse problem with normalization to impose </a:t>
            </a:r>
            <a:r>
              <a:rPr lang="en-US" sz="2400" i="1" dirty="0" smtClean="0"/>
              <a:t>a priori</a:t>
            </a:r>
            <a:r>
              <a:rPr lang="en-US" sz="2400" dirty="0" smtClean="0"/>
              <a:t> constraint on model roughness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4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 – Period 2s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" r="5956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" b="2588"/>
          <a:stretch>
            <a:fillRect/>
          </a:stretch>
        </p:blipFill>
        <p:spPr/>
      </p:pic>
      <p:pic>
        <p:nvPicPr>
          <p:cNvPr id="11" name="Content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" b="855"/>
          <a:stretch>
            <a:fillRect/>
          </a:stretch>
        </p:blipFill>
        <p:spPr/>
      </p:pic>
      <p:sp>
        <p:nvSpPr>
          <p:cNvPr id="14" name="Oval 13"/>
          <p:cNvSpPr/>
          <p:nvPr/>
        </p:nvSpPr>
        <p:spPr>
          <a:xfrm>
            <a:off x="5181600" y="3581400"/>
            <a:ext cx="2438400" cy="16764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066800" y="3505200"/>
            <a:ext cx="2438400" cy="16764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20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 – Period 3s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r="5802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" b="371"/>
          <a:stretch>
            <a:fillRect/>
          </a:stretch>
        </p:blipFill>
        <p:spPr>
          <a:xfrm>
            <a:off x="304800" y="2743200"/>
            <a:ext cx="3887800" cy="3421297"/>
          </a:xfrm>
        </p:spPr>
      </p:pic>
      <p:pic>
        <p:nvPicPr>
          <p:cNvPr id="9" name="Content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" b="1616"/>
          <a:stretch>
            <a:fillRect/>
          </a:stretch>
        </p:blipFill>
        <p:spPr>
          <a:xfrm>
            <a:off x="4422239" y="2743200"/>
            <a:ext cx="3883561" cy="3417523"/>
          </a:xfrm>
        </p:spPr>
      </p:pic>
      <p:sp>
        <p:nvSpPr>
          <p:cNvPr id="11" name="Oval 10"/>
          <p:cNvSpPr/>
          <p:nvPr/>
        </p:nvSpPr>
        <p:spPr>
          <a:xfrm>
            <a:off x="5105400" y="3505200"/>
            <a:ext cx="2438400" cy="16764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90600" y="3505200"/>
            <a:ext cx="2438400" cy="16764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85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 – Period 4s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r="5879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" b="855"/>
          <a:stretch>
            <a:fillRect/>
          </a:stretch>
        </p:blipFill>
        <p:spPr/>
      </p:pic>
      <p:pic>
        <p:nvPicPr>
          <p:cNvPr id="9" name="Content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>
            <a:fillRect/>
          </a:stretch>
        </p:blipFill>
        <p:spPr/>
      </p:pic>
      <p:sp>
        <p:nvSpPr>
          <p:cNvPr id="12" name="Oval 11"/>
          <p:cNvSpPr/>
          <p:nvPr/>
        </p:nvSpPr>
        <p:spPr>
          <a:xfrm>
            <a:off x="5105400" y="3581400"/>
            <a:ext cx="2438400" cy="16764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90600" y="3581400"/>
            <a:ext cx="2438400" cy="16764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4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Shear Wave Velocity Comparison</a:t>
            </a:r>
          </a:p>
        </p:txBody>
      </p:sp>
      <p:pic>
        <p:nvPicPr>
          <p:cNvPr id="6" name="Content Placeholder 5" descr="vs_compar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24813"/>
            <a:ext cx="8181975" cy="4627573"/>
          </a:xfrm>
          <a:ln w="38100" cap="sq">
            <a:solidFill>
              <a:srgbClr val="000000"/>
            </a:solidFill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 and Background</a:t>
            </a:r>
          </a:p>
          <a:p>
            <a:r>
              <a:rPr lang="en-US" dirty="0" smtClean="0"/>
              <a:t>Seattle’s Geologic Setting</a:t>
            </a:r>
          </a:p>
          <a:p>
            <a:r>
              <a:rPr lang="en-US" dirty="0" smtClean="0"/>
              <a:t>Seismic Tomography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Predictions</a:t>
            </a:r>
          </a:p>
          <a:p>
            <a:r>
              <a:rPr lang="en-US" dirty="0" smtClean="0"/>
              <a:t>Main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60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Crustal Events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5" y="2057400"/>
            <a:ext cx="3179070" cy="3127254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 km deep</a:t>
            </a:r>
          </a:p>
          <a:p>
            <a:r>
              <a:rPr lang="en-US" dirty="0" smtClean="0"/>
              <a:t>Thrust events</a:t>
            </a:r>
          </a:p>
          <a:p>
            <a:pPr lvl="1"/>
            <a:r>
              <a:rPr lang="en-US" dirty="0" smtClean="0"/>
              <a:t>East-West strike</a:t>
            </a:r>
          </a:p>
          <a:p>
            <a:pPr lvl="1"/>
            <a:r>
              <a:rPr lang="en-US" dirty="0" smtClean="0"/>
              <a:t>Dipping 45°</a:t>
            </a:r>
          </a:p>
          <a:p>
            <a:r>
              <a:rPr lang="en-US" dirty="0" smtClean="0"/>
              <a:t>6.0 Moment Magnitude</a:t>
            </a:r>
          </a:p>
          <a:p>
            <a:r>
              <a:rPr lang="en-US" dirty="0" smtClean="0"/>
              <a:t>Bandpass filter 0.5-1 Hz</a:t>
            </a:r>
          </a:p>
        </p:txBody>
      </p:sp>
    </p:spTree>
    <p:extLst>
      <p:ext uri="{BB962C8B-B14F-4D97-AF65-F5344CB8AC3E}">
        <p14:creationId xmlns:p14="http://schemas.microsoft.com/office/powerpoint/2010/main" val="329022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Crust North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Model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Stephenson Model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9354"/>
            <a:ext cx="4040188" cy="3302291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348706"/>
            <a:ext cx="4041775" cy="3303588"/>
          </a:xfrm>
        </p:spPr>
      </p:pic>
      <p:pic>
        <p:nvPicPr>
          <p:cNvPr id="16" name="Picture Placeholder 15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r="178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658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Crust North - Ratio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26" y="1935163"/>
            <a:ext cx="5146147" cy="4389437"/>
          </a:xfrm>
        </p:spPr>
      </p:pic>
    </p:spTree>
    <p:extLst>
      <p:ext uri="{BB962C8B-B14F-4D97-AF65-F5344CB8AC3E}">
        <p14:creationId xmlns:p14="http://schemas.microsoft.com/office/powerpoint/2010/main" val="106032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Crust South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Model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Stephenson Model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9354"/>
            <a:ext cx="4040188" cy="330229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348706"/>
            <a:ext cx="4041775" cy="3303588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r="178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099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Why Predict Ground Motions?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Because Seattle experiences large earthquakes.</a:t>
            </a:r>
          </a:p>
          <a:p>
            <a:r>
              <a:rPr lang="en-US" dirty="0"/>
              <a:t>Because Seattle sits on a sedimentary basin that amplifies shaking due to earthquakes.    </a:t>
            </a:r>
          </a:p>
          <a:p>
            <a:r>
              <a:rPr lang="en-US" dirty="0" smtClean="0"/>
              <a:t>Because we don’t have enough observations to know what to expect during a damaging earthquake.</a:t>
            </a:r>
          </a:p>
          <a:p>
            <a:r>
              <a:rPr lang="en-US" dirty="0" smtClean="0"/>
              <a:t>Because we need a statistical measure for determining building standards and planning for a natural disaster.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9173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Crust South - Ratio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36" y="1935163"/>
            <a:ext cx="5132728" cy="4389437"/>
          </a:xfrm>
        </p:spPr>
      </p:pic>
    </p:spTree>
    <p:extLst>
      <p:ext uri="{BB962C8B-B14F-4D97-AF65-F5344CB8AC3E}">
        <p14:creationId xmlns:p14="http://schemas.microsoft.com/office/powerpoint/2010/main" val="81870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Crust West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Model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Stephenson Model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5034"/>
            <a:ext cx="4040188" cy="329093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348706"/>
            <a:ext cx="4041775" cy="3303588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r="178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551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Crust West - Ratio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68" y="1935163"/>
            <a:ext cx="5173264" cy="4389437"/>
          </a:xfrm>
        </p:spPr>
      </p:pic>
    </p:spTree>
    <p:extLst>
      <p:ext uri="{BB962C8B-B14F-4D97-AF65-F5344CB8AC3E}">
        <p14:creationId xmlns:p14="http://schemas.microsoft.com/office/powerpoint/2010/main" val="29816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Crust East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Model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Stephenson Model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9354"/>
            <a:ext cx="4040188" cy="330229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348706"/>
            <a:ext cx="4041775" cy="3303588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r="178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55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Crust East - Ratio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168" y="1935163"/>
            <a:ext cx="5189663" cy="4389437"/>
          </a:xfrm>
        </p:spPr>
      </p:pic>
    </p:spTree>
    <p:extLst>
      <p:ext uri="{BB962C8B-B14F-4D97-AF65-F5344CB8AC3E}">
        <p14:creationId xmlns:p14="http://schemas.microsoft.com/office/powerpoint/2010/main" val="70907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Benioff Zone Earthquakes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13" y="2223671"/>
            <a:ext cx="3020574" cy="3828296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Depths 43 km, 51 km, and 51 km.  </a:t>
            </a:r>
          </a:p>
          <a:p>
            <a:r>
              <a:rPr lang="en-US" dirty="0" smtClean="0"/>
              <a:t>Same source as 2001 Nisqually 6.8 event.</a:t>
            </a:r>
          </a:p>
          <a:p>
            <a:r>
              <a:rPr lang="en-US" dirty="0" smtClean="0"/>
              <a:t>Bandpass filter 0.5-1 Hz</a:t>
            </a:r>
            <a:endParaRPr lang="en-US" dirty="0"/>
          </a:p>
        </p:txBody>
      </p:sp>
      <p:pic>
        <p:nvPicPr>
          <p:cNvPr id="72706" name="Picture 2" descr="http://www.globalcmt.org/cgi-bin/globalcmt-cgi-bin/webCMTgif/form?mrr=-0.96&amp;mtt=-0.054&amp;mpp=1.013&amp;mrt=-0.06&amp;mrp=-1.453&amp;mtp=-0.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693" y="50292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99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Benioff Zone Earthquakes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2133600"/>
            <a:ext cx="8592948" cy="3531346"/>
          </a:xfrm>
        </p:spPr>
      </p:pic>
    </p:spTree>
    <p:extLst>
      <p:ext uri="{BB962C8B-B14F-4D97-AF65-F5344CB8AC3E}">
        <p14:creationId xmlns:p14="http://schemas.microsoft.com/office/powerpoint/2010/main" val="356102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Benioff Zone West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Model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Stephenson Model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23285"/>
            <a:ext cx="4040188" cy="335443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315735"/>
            <a:ext cx="4041775" cy="3369529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5" b="10835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775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Benioff Zone West - Ratio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242" y="1935163"/>
            <a:ext cx="5167515" cy="4389437"/>
          </a:xfrm>
        </p:spPr>
      </p:pic>
    </p:spTree>
    <p:extLst>
      <p:ext uri="{BB962C8B-B14F-4D97-AF65-F5344CB8AC3E}">
        <p14:creationId xmlns:p14="http://schemas.microsoft.com/office/powerpoint/2010/main" val="45295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Benioff Zone Central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Model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Stephenson Model	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19848"/>
            <a:ext cx="4040188" cy="336130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319188"/>
            <a:ext cx="4041775" cy="3362624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2" b="10732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052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Seattle experiences large earthquakes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2938054" y="5562600"/>
            <a:ext cx="3657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 dirty="0"/>
              <a:t>http://geomaps.wr.usgs.gov/pacnw/graphic/a1.gif</a:t>
            </a:r>
          </a:p>
        </p:txBody>
      </p:sp>
      <p:pic>
        <p:nvPicPr>
          <p:cNvPr id="11" name="Content Placeholder 6" descr="earthquake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441" b="-77441"/>
          <a:stretch>
            <a:fillRect/>
          </a:stretch>
        </p:blipFill>
        <p:spPr>
          <a:xfrm>
            <a:off x="1905000" y="145211"/>
            <a:ext cx="5486400" cy="7246189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8B954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33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Benioff Zone Central - Ratio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418" y="1935163"/>
            <a:ext cx="5199163" cy="4389437"/>
          </a:xfrm>
        </p:spPr>
      </p:pic>
    </p:spTree>
    <p:extLst>
      <p:ext uri="{BB962C8B-B14F-4D97-AF65-F5344CB8AC3E}">
        <p14:creationId xmlns:p14="http://schemas.microsoft.com/office/powerpoint/2010/main" val="247825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Benioff Zone East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Model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Stephenson Model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31324"/>
            <a:ext cx="4040188" cy="333835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315735"/>
            <a:ext cx="4041775" cy="3369529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2" b="10732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736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Benioff Zone East - Ratio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49" y="1935163"/>
            <a:ext cx="5245302" cy="4389437"/>
          </a:xfrm>
        </p:spPr>
      </p:pic>
    </p:spTree>
    <p:extLst>
      <p:ext uri="{BB962C8B-B14F-4D97-AF65-F5344CB8AC3E}">
        <p14:creationId xmlns:p14="http://schemas.microsoft.com/office/powerpoint/2010/main" val="309583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Simulations – Average Ratios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Crust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Benioff Zone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8693"/>
            <a:ext cx="4040188" cy="342361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284198"/>
            <a:ext cx="4041775" cy="3432603"/>
          </a:xfrm>
        </p:spPr>
      </p:pic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1" name="Oval 10"/>
          <p:cNvSpPr/>
          <p:nvPr/>
        </p:nvSpPr>
        <p:spPr>
          <a:xfrm>
            <a:off x="1143000" y="3200400"/>
            <a:ext cx="2209800" cy="13716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029200" y="3048000"/>
            <a:ext cx="2667000" cy="17526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3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presented a new shear wave velocity model of the Seattle Basin determined with direct observations.</a:t>
            </a:r>
          </a:p>
          <a:p>
            <a:r>
              <a:rPr lang="en-US" dirty="0" smtClean="0"/>
              <a:t>The new model shows improvements in predictions of ground motions for two local events.</a:t>
            </a:r>
          </a:p>
          <a:p>
            <a:r>
              <a:rPr lang="en-US" dirty="0" smtClean="0"/>
              <a:t>Simulations of synthetic events predict the amplification pattern within Seattle for a collection of crustal and Benioff earthquakes.</a:t>
            </a:r>
          </a:p>
          <a:p>
            <a:r>
              <a:rPr lang="en-US" dirty="0" smtClean="0"/>
              <a:t>The model predicts regions of increased and reduced risk relative to the Stephenson model.  </a:t>
            </a:r>
          </a:p>
        </p:txBody>
      </p:sp>
    </p:spTree>
    <p:extLst>
      <p:ext uri="{BB962C8B-B14F-4D97-AF65-F5344CB8AC3E}">
        <p14:creationId xmlns:p14="http://schemas.microsoft.com/office/powerpoint/2010/main" val="307146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26" y="1935163"/>
            <a:ext cx="2919147" cy="4389437"/>
          </a:xfrm>
        </p:spPr>
      </p:pic>
    </p:spTree>
    <p:extLst>
      <p:ext uri="{BB962C8B-B14F-4D97-AF65-F5344CB8AC3E}">
        <p14:creationId xmlns:p14="http://schemas.microsoft.com/office/powerpoint/2010/main" val="155425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Seattle sits on a sedimentary basin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21" y="2185226"/>
            <a:ext cx="5430357" cy="3889310"/>
          </a:xfrm>
        </p:spPr>
      </p:pic>
      <p:sp>
        <p:nvSpPr>
          <p:cNvPr id="5" name="Rectangle 4"/>
          <p:cNvSpPr/>
          <p:nvPr/>
        </p:nvSpPr>
        <p:spPr>
          <a:xfrm>
            <a:off x="2118064" y="6172200"/>
            <a:ext cx="487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http://geomaps.wr.usgs.gov/pacnw/jello/3DL.gif</a:t>
            </a:r>
          </a:p>
        </p:txBody>
      </p:sp>
    </p:spTree>
    <p:extLst>
      <p:ext uri="{BB962C8B-B14F-4D97-AF65-F5344CB8AC3E}">
        <p14:creationId xmlns:p14="http://schemas.microsoft.com/office/powerpoint/2010/main" val="286818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Amplified shaking during earthquakes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Tokyo - 2004 Chuetsu 6.6</a:t>
            </a:r>
          </a:p>
        </p:txBody>
      </p:sp>
      <p:pic>
        <p:nvPicPr>
          <p:cNvPr id="5" name="Content Placeholder 4" descr="furumura2007 6_crop.pdf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295400"/>
            <a:ext cx="5867400" cy="4614863"/>
          </a:xfrm>
          <a:ln w="38100" cap="sq">
            <a:solidFill>
              <a:srgbClr val="000000"/>
            </a:solidFill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</p:spPr>
      </p:pic>
      <p:pic>
        <p:nvPicPr>
          <p:cNvPr id="6" name="Content Placeholder 5" descr="furumura-and-hayakawa-2007a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03" b="-6903"/>
          <a:stretch>
            <a:fillRect/>
          </a:stretch>
        </p:blipFill>
        <p:spPr>
          <a:xfrm>
            <a:off x="6324600" y="1295400"/>
            <a:ext cx="2590800" cy="3421063"/>
          </a:xfrm>
          <a:ln w="38100" cap="sq">
            <a:solidFill>
              <a:srgbClr val="000000"/>
            </a:solidFill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</p:spPr>
      </p:pic>
      <p:sp>
        <p:nvSpPr>
          <p:cNvPr id="35845" name="TextBox 8"/>
          <p:cNvSpPr txBox="1">
            <a:spLocks noChangeArrowheads="1"/>
          </p:cNvSpPr>
          <p:nvPr/>
        </p:nvSpPr>
        <p:spPr bwMode="auto">
          <a:xfrm>
            <a:off x="3352800" y="6400800"/>
            <a:ext cx="2362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 dirty="0"/>
              <a:t>Furmura and Hayakawa [2007]</a:t>
            </a:r>
          </a:p>
        </p:txBody>
      </p:sp>
    </p:spTree>
    <p:extLst>
      <p:ext uri="{BB962C8B-B14F-4D97-AF65-F5344CB8AC3E}">
        <p14:creationId xmlns:p14="http://schemas.microsoft.com/office/powerpoint/2010/main" val="91192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040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Amplitude Comparisons</a:t>
            </a:r>
            <a:endParaRPr lang="en-US" dirty="0"/>
          </a:p>
        </p:txBody>
      </p:sp>
      <p:pic>
        <p:nvPicPr>
          <p:cNvPr id="11" name="Content Placeholder 10" descr="07 kingston-QCOR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-7259" b="-7259"/>
          <a:stretch>
            <a:fillRect/>
          </a:stretch>
        </p:blipFill>
        <p:spPr>
          <a:xfrm>
            <a:off x="4419600" y="1219200"/>
            <a:ext cx="4572000" cy="5020573"/>
          </a:xfrm>
        </p:spPr>
      </p:pic>
      <p:pic>
        <p:nvPicPr>
          <p:cNvPr id="4" name="Picture 3" descr="08-carnation_llnl_example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81200"/>
            <a:ext cx="4483470" cy="344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Two Local Earthquakes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6" y="1935480"/>
            <a:ext cx="8226028" cy="43891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Seattle sits on a sedimentary basin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6" y="2243325"/>
            <a:ext cx="6973248" cy="3773112"/>
          </a:xfrm>
        </p:spPr>
      </p:pic>
      <p:sp>
        <p:nvSpPr>
          <p:cNvPr id="5" name="TextBox 4"/>
          <p:cNvSpPr txBox="1"/>
          <p:nvPr/>
        </p:nvSpPr>
        <p:spPr>
          <a:xfrm>
            <a:off x="6400800" y="6031468"/>
            <a:ext cx="1452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Troost [2008]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08-carnation_llnl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14400" y="716812"/>
            <a:ext cx="7216742" cy="298597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040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Amplitude Comparisons</a:t>
            </a:r>
            <a:endParaRPr lang="en-US" dirty="0"/>
          </a:p>
        </p:txBody>
      </p:sp>
      <p:pic>
        <p:nvPicPr>
          <p:cNvPr id="5" name="Content Placeholder 4" descr="09-kingston_llnl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3693202"/>
            <a:ext cx="7239000" cy="3088598"/>
          </a:xfrm>
        </p:spPr>
      </p:pic>
      <p:sp>
        <p:nvSpPr>
          <p:cNvPr id="7" name="TextBox 6"/>
          <p:cNvSpPr txBox="1"/>
          <p:nvPr/>
        </p:nvSpPr>
        <p:spPr>
          <a:xfrm rot="16200000">
            <a:off x="-202912" y="1879313"/>
            <a:ext cx="1600201" cy="58477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Earthquake Depth = 6 km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128319" y="4852720"/>
            <a:ext cx="1451015" cy="58477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Earthquake Depth = 58 km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Next?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133600"/>
            <a:ext cx="4486659" cy="3883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45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200" dirty="0" smtClean="0"/>
              <a:t>Improved Seismic Hazard Assessment for Seattle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0" y="1371600"/>
            <a:ext cx="1447800" cy="708025"/>
          </a:xfrm>
          <a:prstGeom prst="rect">
            <a:avLst/>
          </a:prstGeom>
          <a:gradFill rotWithShape="1">
            <a:gsLst>
              <a:gs pos="0">
                <a:srgbClr val="DCFFA0"/>
              </a:gs>
              <a:gs pos="100000">
                <a:srgbClr val="A0CA4A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Calibri" pitchFamily="-65" charset="0"/>
              </a:rPr>
              <a:t>Earthquake Scenarios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95600" y="1371600"/>
            <a:ext cx="1219200" cy="1016000"/>
          </a:xfrm>
          <a:prstGeom prst="rect">
            <a:avLst/>
          </a:prstGeom>
          <a:gradFill rotWithShape="1">
            <a:gsLst>
              <a:gs pos="0">
                <a:srgbClr val="DCFFA0"/>
              </a:gs>
              <a:gs pos="100000">
                <a:srgbClr val="A0CA4A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Calibri" pitchFamily="-65" charset="0"/>
              </a:rPr>
              <a:t>Regional Velocity Model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19600" y="1371600"/>
            <a:ext cx="1219200" cy="10160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Calibri" pitchFamily="-65" charset="0"/>
              </a:rPr>
              <a:t>Basin Velocity Model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943600" y="1371600"/>
            <a:ext cx="1219200" cy="708025"/>
          </a:xfrm>
          <a:prstGeom prst="rect">
            <a:avLst/>
          </a:prstGeom>
          <a:gradFill rotWithShape="1">
            <a:gsLst>
              <a:gs pos="0">
                <a:srgbClr val="DCFFA0"/>
              </a:gs>
              <a:gs pos="100000">
                <a:srgbClr val="A0CA4A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Calibri" pitchFamily="-65" charset="0"/>
              </a:rPr>
              <a:t>Site response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95600" y="3687763"/>
            <a:ext cx="1219200" cy="400050"/>
          </a:xfrm>
          <a:prstGeom prst="rect">
            <a:avLst/>
          </a:prstGeom>
          <a:gradFill rotWithShape="1">
            <a:gsLst>
              <a:gs pos="0">
                <a:srgbClr val="DCFFA0"/>
              </a:gs>
              <a:gs pos="100000">
                <a:srgbClr val="A0CA4A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Calibri" pitchFamily="-65" charset="0"/>
              </a:rPr>
              <a:t>u</a:t>
            </a:r>
            <a:r>
              <a:rPr lang="en-US" sz="2000" baseline="-25000" dirty="0">
                <a:solidFill>
                  <a:srgbClr val="000000"/>
                </a:solidFill>
                <a:latin typeface="Calibri" pitchFamily="-65" charset="0"/>
              </a:rPr>
              <a:t>rock</a:t>
            </a:r>
            <a:endParaRPr lang="en-US" sz="2000" dirty="0">
              <a:solidFill>
                <a:srgbClr val="000000"/>
              </a:solidFill>
              <a:latin typeface="Calibri" pitchFamily="-65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19600" y="3687763"/>
            <a:ext cx="1219200" cy="40011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 pitchFamily="-65" charset="0"/>
              </a:rPr>
              <a:t>A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itchFamily="-65" charset="0"/>
              </a:rPr>
              <a:t>3D</a:t>
            </a:r>
            <a:endParaRPr lang="en-US" sz="2000" baseline="-25000" dirty="0">
              <a:solidFill>
                <a:srgbClr val="000000"/>
              </a:solidFill>
              <a:latin typeface="Calibri" pitchFamily="-65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943600" y="3687763"/>
            <a:ext cx="1219200" cy="461962"/>
          </a:xfrm>
          <a:prstGeom prst="rect">
            <a:avLst/>
          </a:prstGeom>
          <a:gradFill rotWithShape="1">
            <a:gsLst>
              <a:gs pos="0">
                <a:srgbClr val="DCFFA0"/>
              </a:gs>
              <a:gs pos="100000">
                <a:srgbClr val="A0CA4A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-65" charset="0"/>
              </a:rPr>
              <a:t>A</a:t>
            </a:r>
            <a:r>
              <a:rPr lang="en-US" baseline="-25000" dirty="0">
                <a:solidFill>
                  <a:srgbClr val="000000"/>
                </a:solidFill>
                <a:latin typeface="Calibri" pitchFamily="-65" charset="0"/>
              </a:rPr>
              <a:t>site</a:t>
            </a:r>
            <a:endParaRPr lang="en-US" dirty="0">
              <a:solidFill>
                <a:srgbClr val="000000"/>
              </a:solidFill>
              <a:latin typeface="Calibri" pitchFamily="-65" charset="0"/>
            </a:endParaRPr>
          </a:p>
        </p:txBody>
      </p:sp>
      <p:sp>
        <p:nvSpPr>
          <p:cNvPr id="14" name="Down Arrow 13"/>
          <p:cNvSpPr>
            <a:spLocks noChangeArrowheads="1"/>
          </p:cNvSpPr>
          <p:nvPr/>
        </p:nvSpPr>
        <p:spPr bwMode="auto">
          <a:xfrm>
            <a:off x="3232150" y="2438400"/>
            <a:ext cx="577850" cy="503238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Down Arrow 14"/>
          <p:cNvSpPr>
            <a:spLocks noChangeArrowheads="1"/>
          </p:cNvSpPr>
          <p:nvPr/>
        </p:nvSpPr>
        <p:spPr bwMode="auto">
          <a:xfrm>
            <a:off x="4724400" y="2438400"/>
            <a:ext cx="577850" cy="503238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6" name="Down Arrow 15"/>
          <p:cNvSpPr>
            <a:spLocks noChangeArrowheads="1"/>
          </p:cNvSpPr>
          <p:nvPr/>
        </p:nvSpPr>
        <p:spPr bwMode="auto">
          <a:xfrm>
            <a:off x="6248400" y="2438400"/>
            <a:ext cx="577850" cy="503238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 rot="2773163">
            <a:off x="1731169" y="2304257"/>
            <a:ext cx="1346200" cy="569912"/>
          </a:xfrm>
          <a:prstGeom prst="rightArrow">
            <a:avLst>
              <a:gd name="adj1" fmla="val 50000"/>
              <a:gd name="adj2" fmla="val 49998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467600" y="1371600"/>
            <a:ext cx="1219200" cy="1016000"/>
          </a:xfrm>
          <a:prstGeom prst="rect">
            <a:avLst/>
          </a:prstGeom>
          <a:gradFill rotWithShape="1">
            <a:gsLst>
              <a:gs pos="0">
                <a:srgbClr val="DCFFA0"/>
              </a:gs>
              <a:gs pos="100000">
                <a:srgbClr val="A0CA4A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Calibri" pitchFamily="-65" charset="0"/>
              </a:rPr>
              <a:t>Non-linear response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467600" y="3687763"/>
            <a:ext cx="1219200" cy="400050"/>
          </a:xfrm>
          <a:prstGeom prst="rect">
            <a:avLst/>
          </a:prstGeom>
          <a:gradFill rotWithShape="1">
            <a:gsLst>
              <a:gs pos="0">
                <a:srgbClr val="DCFFA0"/>
              </a:gs>
              <a:gs pos="100000">
                <a:srgbClr val="A0CA4A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Calibri" pitchFamily="-65" charset="0"/>
              </a:rPr>
              <a:t>A</a:t>
            </a:r>
            <a:r>
              <a:rPr lang="en-US" sz="2000" baseline="-25000" dirty="0">
                <a:solidFill>
                  <a:srgbClr val="000000"/>
                </a:solidFill>
                <a:latin typeface="Calibri" pitchFamily="-65" charset="0"/>
              </a:rPr>
              <a:t>non-linear</a:t>
            </a:r>
            <a:endParaRPr lang="en-US" sz="2000" dirty="0">
              <a:solidFill>
                <a:srgbClr val="000000"/>
              </a:solidFill>
              <a:latin typeface="Calibri" pitchFamily="-65" charset="0"/>
            </a:endParaRPr>
          </a:p>
        </p:txBody>
      </p:sp>
      <p:sp>
        <p:nvSpPr>
          <p:cNvPr id="21" name="Down Arrow 20"/>
          <p:cNvSpPr>
            <a:spLocks noChangeArrowheads="1"/>
          </p:cNvSpPr>
          <p:nvPr/>
        </p:nvSpPr>
        <p:spPr bwMode="auto">
          <a:xfrm>
            <a:off x="7848600" y="2438400"/>
            <a:ext cx="577850" cy="503238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4287838" y="4787900"/>
          <a:ext cx="287496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" name="Equation" r:id="rId3" imgW="1562100" imgH="254000" progId="Equation.3">
                  <p:embed/>
                </p:oleObj>
              </mc:Choice>
              <mc:Fallback>
                <p:oleObj name="Equation" r:id="rId3" imgW="1562100" imgH="254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7838" y="4787900"/>
                        <a:ext cx="2874962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Down Arrow 23"/>
          <p:cNvSpPr>
            <a:spLocks noChangeArrowheads="1"/>
          </p:cNvSpPr>
          <p:nvPr/>
        </p:nvSpPr>
        <p:spPr bwMode="auto">
          <a:xfrm>
            <a:off x="5486400" y="4284663"/>
            <a:ext cx="577850" cy="531674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 sz="2000" dirty="0">
              <a:solidFill>
                <a:srgbClr val="000000"/>
              </a:solidFill>
              <a:latin typeface="Calibri" pitchFamily="-65" charset="0"/>
            </a:endParaRPr>
          </a:p>
        </p:txBody>
      </p:sp>
      <p:sp>
        <p:nvSpPr>
          <p:cNvPr id="25" name="Down Arrow 24"/>
          <p:cNvSpPr>
            <a:spLocks noChangeArrowheads="1"/>
          </p:cNvSpPr>
          <p:nvPr/>
        </p:nvSpPr>
        <p:spPr bwMode="auto">
          <a:xfrm>
            <a:off x="914400" y="2295525"/>
            <a:ext cx="577850" cy="2492375"/>
          </a:xfrm>
          <a:prstGeom prst="downArrow">
            <a:avLst>
              <a:gd name="adj1" fmla="val 50000"/>
              <a:gd name="adj2" fmla="val 50001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152400" y="4789488"/>
          <a:ext cx="2360613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6" name="Equation" r:id="rId5" imgW="1282700" imgH="254000" progId="Equation.3">
                  <p:embed/>
                </p:oleObj>
              </mc:Choice>
              <mc:Fallback>
                <p:oleObj name="Equation" r:id="rId5" imgW="1282700" imgH="254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789488"/>
                        <a:ext cx="2360613" cy="46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393700" y="6027738"/>
          <a:ext cx="7877175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" name="Equation" r:id="rId7" imgW="4279900" imgH="368300" progId="Equation.3">
                  <p:embed/>
                </p:oleObj>
              </mc:Choice>
              <mc:Fallback>
                <p:oleObj name="Equation" r:id="rId7" imgW="4279900" imgH="368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6027738"/>
                        <a:ext cx="7877175" cy="677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Down Arrow 27"/>
          <p:cNvSpPr>
            <a:spLocks noChangeArrowheads="1"/>
          </p:cNvSpPr>
          <p:nvPr/>
        </p:nvSpPr>
        <p:spPr bwMode="auto">
          <a:xfrm>
            <a:off x="914400" y="5440363"/>
            <a:ext cx="577850" cy="503237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9" name="Down Arrow 28"/>
          <p:cNvSpPr>
            <a:spLocks noChangeArrowheads="1"/>
          </p:cNvSpPr>
          <p:nvPr/>
        </p:nvSpPr>
        <p:spPr bwMode="auto">
          <a:xfrm>
            <a:off x="5486400" y="5440363"/>
            <a:ext cx="577850" cy="531674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 sz="2000" dirty="0">
              <a:solidFill>
                <a:srgbClr val="000000"/>
              </a:solidFill>
              <a:latin typeface="Calibri" pitchFamily="-65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895600" y="3124200"/>
            <a:ext cx="5791200" cy="4000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Calibri" pitchFamily="-65" charset="0"/>
              </a:rPr>
              <a:t>Earthquake Simulations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Model 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FontTx/>
              <a:buNone/>
            </a:pPr>
            <a:r>
              <a:rPr lang="en-US" sz="2800" dirty="0" smtClean="0"/>
              <a:t>Validate the new velocity model by comparing simulations calculated using finite difference code to observations of recorded earthquakes.</a:t>
            </a:r>
          </a:p>
          <a:p>
            <a:pPr marL="0" indent="0">
              <a:buFontTx/>
              <a:buNone/>
            </a:pPr>
            <a:r>
              <a:rPr lang="en-US" sz="2400" dirty="0" smtClean="0"/>
              <a:t>Inputs:</a:t>
            </a:r>
          </a:p>
          <a:p>
            <a:pPr marL="0" indent="0"/>
            <a:r>
              <a:rPr lang="en-US" sz="2400" dirty="0" smtClean="0"/>
              <a:t>Event Focal Mechanism</a:t>
            </a:r>
          </a:p>
          <a:p>
            <a:pPr marL="0" indent="0"/>
            <a:r>
              <a:rPr lang="en-US" sz="2400" dirty="0" smtClean="0"/>
              <a:t>Event Hypocenter</a:t>
            </a:r>
          </a:p>
          <a:p>
            <a:pPr marL="0" indent="0"/>
            <a:r>
              <a:rPr lang="en-US" sz="2400" dirty="0" smtClean="0"/>
              <a:t>Source-Time Function</a:t>
            </a:r>
          </a:p>
          <a:p>
            <a:pPr marL="0" indent="0"/>
            <a:r>
              <a:rPr lang="en-US" sz="2400" dirty="0" smtClean="0"/>
              <a:t>Velocity Model</a:t>
            </a:r>
          </a:p>
          <a:p>
            <a:pPr marL="0" indent="0"/>
            <a:r>
              <a:rPr lang="en-US" sz="2400" dirty="0" smtClean="0"/>
              <a:t>Station Locations</a:t>
            </a:r>
          </a:p>
          <a:p>
            <a:pPr marL="0" indent="0">
              <a:buFontTx/>
              <a:buNone/>
            </a:pPr>
            <a:r>
              <a:rPr lang="en-US" sz="2400" dirty="0" smtClean="0"/>
              <a:t>Output:</a:t>
            </a:r>
          </a:p>
          <a:p>
            <a:pPr marL="0" indent="0"/>
            <a:r>
              <a:rPr lang="en-US" sz="2400" dirty="0" smtClean="0"/>
              <a:t>Synthetic seismograms at each station location</a:t>
            </a:r>
          </a:p>
          <a:p>
            <a:pPr marL="0" indent="0"/>
            <a:endParaRPr lang="en-US" sz="24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Carnation Event Scatter</a:t>
            </a:r>
            <a:endParaRPr lang="en-US" dirty="0"/>
          </a:p>
        </p:txBody>
      </p:sp>
      <p:pic>
        <p:nvPicPr>
          <p:cNvPr id="4" name="Content Placeholder 3" descr="08-carnation-scatter-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-18212" b="-1821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Kingston Event Scatter</a:t>
            </a:r>
            <a:endParaRPr lang="en-US" dirty="0"/>
          </a:p>
        </p:txBody>
      </p:sp>
      <p:pic>
        <p:nvPicPr>
          <p:cNvPr id="4" name="Content Placeholder 3" descr="09-kingston-scatter-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-14304" b="-1430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 smtClean="0"/>
              <a:t>Run Simulations on Synthetic Events</a:t>
            </a:r>
          </a:p>
        </p:txBody>
      </p:sp>
      <p:sp>
        <p:nvSpPr>
          <p:cNvPr id="7172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 smtClean="0"/>
          </a:p>
          <a:p>
            <a:pPr lvl="1">
              <a:buFontTx/>
              <a:buNone/>
            </a:pPr>
            <a:endParaRPr lang="en-US" dirty="0" smtClean="0"/>
          </a:p>
        </p:txBody>
      </p:sp>
      <p:sp>
        <p:nvSpPr>
          <p:cNvPr id="7174" name="Content Placeholder 8"/>
          <p:cNvSpPr>
            <a:spLocks noGrp="1"/>
          </p:cNvSpPr>
          <p:nvPr>
            <p:ph sz="half" idx="2"/>
          </p:nvPr>
        </p:nvSpPr>
        <p:spPr>
          <a:xfrm>
            <a:off x="609600" y="1752600"/>
            <a:ext cx="3810000" cy="449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Calculate the following probability: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914400" y="2819400"/>
          <a:ext cx="2874963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47" name="Equation" r:id="rId3" imgW="1562100" imgH="254000" progId="Equation.3">
                  <p:embed/>
                </p:oleObj>
              </mc:Choice>
              <mc:Fallback>
                <p:oleObj name="Equation" r:id="rId3" imgW="1562100" imgH="254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819400"/>
                        <a:ext cx="2874963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72" name="Picture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5063" y="4194175"/>
            <a:ext cx="2654300" cy="198755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8" name="Content Placeholder 6" descr="earthquake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9600" y="2590800"/>
            <a:ext cx="4038600" cy="2092729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</a:t>
            </a:r>
            <a:r>
              <a:rPr lang="en-US" baseline="-25000" dirty="0" smtClean="0"/>
              <a:t>3D</a:t>
            </a:r>
            <a:endParaRPr lang="en-US" dirty="0"/>
          </a:p>
        </p:txBody>
      </p:sp>
      <p:pic>
        <p:nvPicPr>
          <p:cNvPr id="7" name="Content Placeholder 6" descr="A3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31150" r="-3115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040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Earthquake Simulations</a:t>
            </a:r>
            <a:endParaRPr lang="en-US" dirty="0"/>
          </a:p>
        </p:txBody>
      </p:sp>
      <p:pic>
        <p:nvPicPr>
          <p:cNvPr id="4" name="Content Placeholder 3" descr="sim_eq.pd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43400" y="970471"/>
            <a:ext cx="4953000" cy="5887529"/>
          </a:xfrm>
        </p:spPr>
      </p:pic>
      <p:pic>
        <p:nvPicPr>
          <p:cNvPr id="5" name="Content Placeholder 15" descr="fault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28600" y="1103312"/>
            <a:ext cx="4114800" cy="5373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4200" y="65532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Frankel et al., [2006]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Benioff Zone Simulations</a:t>
            </a:r>
            <a:endParaRPr lang="en-US" dirty="0"/>
          </a:p>
        </p:txBody>
      </p:sp>
      <p:pic>
        <p:nvPicPr>
          <p:cNvPr id="4" name="Content Placeholder 3" descr="benioff_sources.pd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71315" r="-71315"/>
          <a:stretch>
            <a:fillRect/>
          </a:stretch>
        </p:blipFill>
        <p:spPr>
          <a:xfrm>
            <a:off x="-2590800" y="1295400"/>
            <a:ext cx="8286750" cy="4419600"/>
          </a:xfrm>
        </p:spPr>
      </p:pic>
      <p:pic>
        <p:nvPicPr>
          <p:cNvPr id="5" name="Content Placeholder 6" descr="kingston_cross-section.jpg"/>
          <p:cNvPicPr>
            <a:picLocks noChangeAspect="1"/>
          </p:cNvPicPr>
          <p:nvPr/>
        </p:nvPicPr>
        <p:blipFill>
          <a:blip r:embed="rId3" cstate="print"/>
          <a:srcRect t="-14894" b="-14894"/>
          <a:stretch>
            <a:fillRect/>
          </a:stretch>
        </p:blipFill>
        <p:spPr>
          <a:xfrm>
            <a:off x="2590800" y="2133600"/>
            <a:ext cx="5334000" cy="284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fault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14909" y="1198007"/>
            <a:ext cx="4114800" cy="5373688"/>
          </a:xfrm>
          <a:prstGeom prst="rect">
            <a:avLst/>
          </a:prstGeom>
        </p:spPr>
      </p:pic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Seattle sits on a sedimentary basin</a:t>
            </a:r>
            <a:endParaRPr lang="en-US" dirty="0" smtClean="0"/>
          </a:p>
        </p:txBody>
      </p:sp>
      <p:sp>
        <p:nvSpPr>
          <p:cNvPr id="60420" name="TextBox 6"/>
          <p:cNvSpPr txBox="1">
            <a:spLocks noChangeArrowheads="1"/>
          </p:cNvSpPr>
          <p:nvPr/>
        </p:nvSpPr>
        <p:spPr bwMode="auto">
          <a:xfrm>
            <a:off x="762000" y="6477000"/>
            <a:ext cx="3810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http://geomaps.wr.usgs.gov/pacnw/graphic/e.gif</a:t>
            </a:r>
          </a:p>
        </p:txBody>
      </p:sp>
      <p:sp>
        <p:nvSpPr>
          <p:cNvPr id="60421" name="TextBox 7"/>
          <p:cNvSpPr txBox="1">
            <a:spLocks noChangeArrowheads="1"/>
          </p:cNvSpPr>
          <p:nvPr/>
        </p:nvSpPr>
        <p:spPr bwMode="auto">
          <a:xfrm>
            <a:off x="4800600" y="6491288"/>
            <a:ext cx="2743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[Modified from Grower, et al 1985]</a:t>
            </a:r>
          </a:p>
        </p:txBody>
      </p:sp>
      <p:pic>
        <p:nvPicPr>
          <p:cNvPr id="12" name="Content Placeholder 4" descr="tectonics.gif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90600" y="1143000"/>
            <a:ext cx="3200400" cy="5230450"/>
          </a:xfrm>
        </p:spPr>
      </p:pic>
      <p:sp>
        <p:nvSpPr>
          <p:cNvPr id="13" name="Rectangle 12"/>
          <p:cNvSpPr/>
          <p:nvPr/>
        </p:nvSpPr>
        <p:spPr>
          <a:xfrm>
            <a:off x="2133600" y="2057400"/>
            <a:ext cx="304800" cy="457200"/>
          </a:xfrm>
          <a:prstGeom prst="rect">
            <a:avLst/>
          </a:prstGeom>
          <a:noFill/>
          <a:ln w="317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438400" y="1295400"/>
            <a:ext cx="2286000" cy="76200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38400" y="2514600"/>
            <a:ext cx="2209800" cy="381000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57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Seattle Fault Simulation</a:t>
            </a:r>
            <a:endParaRPr lang="en-US" dirty="0"/>
          </a:p>
        </p:txBody>
      </p:sp>
      <p:pic>
        <p:nvPicPr>
          <p:cNvPr id="4" name="Content Placeholder 3" descr="seattle_fault_ruptur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-19988" b="-1998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066800" y="21336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rgbClr val="0F6FC6"/>
                  </a:solidFill>
                </a:ln>
                <a:solidFill>
                  <a:srgbClr val="009DD9"/>
                </a:solidFill>
              </a:rPr>
              <a:t>Asperities</a:t>
            </a:r>
            <a:endParaRPr lang="en-US" dirty="0">
              <a:ln>
                <a:solidFill>
                  <a:srgbClr val="0F6FC6"/>
                </a:solidFill>
              </a:ln>
              <a:solidFill>
                <a:srgbClr val="009DD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21336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rgbClr val="0F6FC6"/>
                  </a:solidFill>
                </a:ln>
                <a:solidFill>
                  <a:srgbClr val="009DD9"/>
                </a:solidFill>
              </a:rPr>
              <a:t>Rupture Time Progress</a:t>
            </a:r>
            <a:endParaRPr lang="en-US" dirty="0">
              <a:ln>
                <a:solidFill>
                  <a:srgbClr val="0F6FC6"/>
                </a:solidFill>
              </a:ln>
              <a:solidFill>
                <a:srgbClr val="009DD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Seattle Fault Simulation</a:t>
            </a:r>
            <a:endParaRPr lang="en-US" dirty="0"/>
          </a:p>
        </p:txBody>
      </p:sp>
      <p:pic>
        <p:nvPicPr>
          <p:cNvPr id="7" name="seattle__xcomp.avi">
            <a:hlinkClick r:id="" action="ppaction://media"/>
          </p:cNvPr>
          <p:cNvPicPr/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90600" y="1219200"/>
            <a:ext cx="70104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040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Peak Ground Velocity</a:t>
            </a:r>
            <a:endParaRPr lang="en-US" dirty="0"/>
          </a:p>
        </p:txBody>
      </p:sp>
      <p:pic>
        <p:nvPicPr>
          <p:cNvPr id="4" name="Content Placeholder 3" descr="pgv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15616" r="-15616"/>
          <a:stretch>
            <a:fillRect/>
          </a:stretch>
        </p:blipFill>
        <p:spPr>
          <a:xfrm>
            <a:off x="1295400" y="1076960"/>
            <a:ext cx="6553200" cy="3495040"/>
          </a:xfrm>
        </p:spPr>
      </p:pic>
      <p:pic>
        <p:nvPicPr>
          <p:cNvPr id="5" name="Content Placeholder 3" descr="seattle_fault_rupture.png"/>
          <p:cNvPicPr>
            <a:picLocks noChangeAspect="1"/>
          </p:cNvPicPr>
          <p:nvPr/>
        </p:nvPicPr>
        <p:blipFill>
          <a:blip r:embed="rId3" cstate="print"/>
          <a:srcRect t="-19988" b="-19988"/>
          <a:stretch>
            <a:fillRect/>
          </a:stretch>
        </p:blipFill>
        <p:spPr>
          <a:xfrm>
            <a:off x="2133600" y="4343400"/>
            <a:ext cx="4953000" cy="264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Observations of Basin Amplification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2002 Denali 7.9</a:t>
            </a:r>
          </a:p>
        </p:txBody>
      </p:sp>
      <p:pic>
        <p:nvPicPr>
          <p:cNvPr id="26627" name="Picture 8" descr="barberopoulou-2004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704975"/>
            <a:ext cx="7092950" cy="36449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</p:spPr>
      </p:pic>
      <p:sp>
        <p:nvSpPr>
          <p:cNvPr id="63492" name="TextBox 9"/>
          <p:cNvSpPr txBox="1">
            <a:spLocks noChangeArrowheads="1"/>
          </p:cNvSpPr>
          <p:nvPr/>
        </p:nvSpPr>
        <p:spPr bwMode="auto">
          <a:xfrm>
            <a:off x="3552825" y="5438775"/>
            <a:ext cx="1935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Barberopoulou et al., [2004]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2 - Forward Problem</a:t>
            </a:r>
          </a:p>
        </p:txBody>
      </p:sp>
      <p:pic>
        <p:nvPicPr>
          <p:cNvPr id="8" name="Content Placeholder 7" descr="kernels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173163"/>
            <a:ext cx="8229600" cy="2911475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4343400"/>
            <a:ext cx="8229600" cy="2209800"/>
          </a:xfrm>
        </p:spPr>
        <p:txBody>
          <a:bodyPr/>
          <a:lstStyle/>
          <a:p>
            <a:r>
              <a:rPr lang="en-US" sz="2400" dirty="0" smtClean="0"/>
              <a:t>Calculate Rayleigh wave dispersion curve from a 1-D shear wave velocity model</a:t>
            </a:r>
          </a:p>
          <a:p>
            <a:r>
              <a:rPr lang="en-US" sz="2400" dirty="0" smtClean="0"/>
              <a:t>Represent traveling waves as a sum of standing waves (normal modes), Takeuchi and Saito [1972]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547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Seattle sits on a sedimentary basin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33" y="1920875"/>
            <a:ext cx="3397133" cy="443388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21694"/>
            <a:ext cx="4038600" cy="4432249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3048000" y="2057400"/>
            <a:ext cx="2133600" cy="30480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048000" y="4876800"/>
            <a:ext cx="2133600" cy="121920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486400" y="6097587"/>
            <a:ext cx="2362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[Brocher et al., 2001]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63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Amplified </a:t>
            </a:r>
            <a:r>
              <a:rPr lang="en-US" sz="4400" dirty="0"/>
              <a:t>shaking </a:t>
            </a:r>
            <a:r>
              <a:rPr lang="en-US" sz="4400" dirty="0" smtClean="0"/>
              <a:t>during earthquakes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Seattle - 2002 Denali 7.9</a:t>
            </a:r>
          </a:p>
        </p:txBody>
      </p:sp>
      <p:pic>
        <p:nvPicPr>
          <p:cNvPr id="26627" name="Picture 8" descr="barberopoulou-2004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092950" cy="36449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TextBox 9"/>
          <p:cNvSpPr txBox="1">
            <a:spLocks noChangeArrowheads="1"/>
          </p:cNvSpPr>
          <p:nvPr/>
        </p:nvSpPr>
        <p:spPr bwMode="auto">
          <a:xfrm>
            <a:off x="3478213" y="5181600"/>
            <a:ext cx="2084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r>
              <a:rPr lang="en-US" sz="1200" dirty="0"/>
              <a:t>Barberopoulou et al., [2004]</a:t>
            </a:r>
          </a:p>
        </p:txBody>
      </p:sp>
    </p:spTree>
    <p:extLst>
      <p:ext uri="{BB962C8B-B14F-4D97-AF65-F5344CB8AC3E}">
        <p14:creationId xmlns:p14="http://schemas.microsoft.com/office/powerpoint/2010/main" val="242190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20389</TotalTime>
  <Words>1423</Words>
  <Application>Microsoft Office PowerPoint</Application>
  <PresentationFormat>On-screen Show (4:3)</PresentationFormat>
  <Paragraphs>260</Paragraphs>
  <Slides>74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7" baseType="lpstr">
      <vt:lpstr>Flow</vt:lpstr>
      <vt:lpstr>Custom Design</vt:lpstr>
      <vt:lpstr>Equation</vt:lpstr>
      <vt:lpstr>Predicting Strong Motions for Seismic Hazard Assessments in Seattle, Washington</vt:lpstr>
      <vt:lpstr>Acknowledgements</vt:lpstr>
      <vt:lpstr>Outline</vt:lpstr>
      <vt:lpstr>Why Predict Ground Motions?</vt:lpstr>
      <vt:lpstr>Seattle experiences large earthquakes</vt:lpstr>
      <vt:lpstr>Seattle sits on a sedimentary basin</vt:lpstr>
      <vt:lpstr>Seattle sits on a sedimentary basin</vt:lpstr>
      <vt:lpstr>Seattle sits on a sedimentary basin</vt:lpstr>
      <vt:lpstr>Amplified shaking during earthquakes Seattle - 2002 Denali 7.9</vt:lpstr>
      <vt:lpstr>Outline</vt:lpstr>
      <vt:lpstr>Seismic Hazards in Seattle</vt:lpstr>
      <vt:lpstr>Spectral Acceleration, PGA, PGV</vt:lpstr>
      <vt:lpstr>Quantifying Seismic Hazards</vt:lpstr>
      <vt:lpstr>Quantifying Seismic Hazard</vt:lpstr>
      <vt:lpstr>Putting it all together</vt:lpstr>
      <vt:lpstr>Seattle’s Seismic Hazard Map</vt:lpstr>
      <vt:lpstr>VP/VS</vt:lpstr>
      <vt:lpstr>Why a new shear wave velocity model?</vt:lpstr>
      <vt:lpstr>Outline</vt:lpstr>
      <vt:lpstr>Using Ambient Noise</vt:lpstr>
      <vt:lpstr>Tomography</vt:lpstr>
      <vt:lpstr>Data Set</vt:lpstr>
      <vt:lpstr>Tomography</vt:lpstr>
      <vt:lpstr>Tomography</vt:lpstr>
      <vt:lpstr>Data Set</vt:lpstr>
      <vt:lpstr>Processing Station Pairs</vt:lpstr>
      <vt:lpstr>Tomography</vt:lpstr>
      <vt:lpstr>Rayleigh Wave Phase Velocity Model</vt:lpstr>
      <vt:lpstr>Tomography</vt:lpstr>
      <vt:lpstr>Shear Wave Velocity Model</vt:lpstr>
      <vt:lpstr>Resolution – Period 2s</vt:lpstr>
      <vt:lpstr>Resolution – Period 3s</vt:lpstr>
      <vt:lpstr>Resolution – Period 4s</vt:lpstr>
      <vt:lpstr>Shear Wave Velocity Comparison</vt:lpstr>
      <vt:lpstr>Outline</vt:lpstr>
      <vt:lpstr>Crustal Events</vt:lpstr>
      <vt:lpstr>Crust North</vt:lpstr>
      <vt:lpstr>Crust North - Ratio</vt:lpstr>
      <vt:lpstr>Crust South</vt:lpstr>
      <vt:lpstr>Crust South - Ratio</vt:lpstr>
      <vt:lpstr>Crust West</vt:lpstr>
      <vt:lpstr>Crust West - Ratio</vt:lpstr>
      <vt:lpstr>Crust East</vt:lpstr>
      <vt:lpstr>Crust East - Ratio</vt:lpstr>
      <vt:lpstr>Benioff Zone Earthquakes</vt:lpstr>
      <vt:lpstr>Benioff Zone Earthquakes</vt:lpstr>
      <vt:lpstr>Benioff Zone West</vt:lpstr>
      <vt:lpstr>Benioff Zone West - Ratio</vt:lpstr>
      <vt:lpstr>Benioff Zone Central</vt:lpstr>
      <vt:lpstr>Benioff Zone Central - Ratio</vt:lpstr>
      <vt:lpstr>Benioff Zone East</vt:lpstr>
      <vt:lpstr>Benioff Zone East - Ratio</vt:lpstr>
      <vt:lpstr>Simulations – Average Ratios</vt:lpstr>
      <vt:lpstr>Main Points</vt:lpstr>
      <vt:lpstr>Thank You!</vt:lpstr>
      <vt:lpstr>Seattle sits on a sedimentary basin</vt:lpstr>
      <vt:lpstr>Amplified shaking during earthquakes Tokyo - 2004 Chuetsu 6.6</vt:lpstr>
      <vt:lpstr>Amplitude Comparisons</vt:lpstr>
      <vt:lpstr>Two Local Earthquakes</vt:lpstr>
      <vt:lpstr>Amplitude Comparisons</vt:lpstr>
      <vt:lpstr>What Next?</vt:lpstr>
      <vt:lpstr>Improved Seismic Hazard Assessment for Seattle</vt:lpstr>
      <vt:lpstr>Model Validation</vt:lpstr>
      <vt:lpstr>Carnation Event Scatter</vt:lpstr>
      <vt:lpstr>Kingston Event Scatter</vt:lpstr>
      <vt:lpstr>Run Simulations on Synthetic Events</vt:lpstr>
      <vt:lpstr>A3D</vt:lpstr>
      <vt:lpstr>Earthquake Simulations</vt:lpstr>
      <vt:lpstr>Benioff Zone Simulations</vt:lpstr>
      <vt:lpstr>Seattle Fault Simulation</vt:lpstr>
      <vt:lpstr>Seattle Fault Simulation</vt:lpstr>
      <vt:lpstr>Peak Ground Velocity</vt:lpstr>
      <vt:lpstr>Observations of Basin Amplification 2002 Denali 7.9</vt:lpstr>
      <vt:lpstr>Step 2 - Forward Problem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Surface Wave Tomography of the Reykjanes Ridge</dc:title>
  <dc:creator>andrew</dc:creator>
  <cp:lastModifiedBy>aad</cp:lastModifiedBy>
  <cp:revision>681</cp:revision>
  <dcterms:created xsi:type="dcterms:W3CDTF">2010-10-25T21:55:12Z</dcterms:created>
  <dcterms:modified xsi:type="dcterms:W3CDTF">2010-12-08T15:18:31Z</dcterms:modified>
</cp:coreProperties>
</file>