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2"/>
  </p:notesMasterIdLst>
  <p:sldIdLst>
    <p:sldId id="256" r:id="rId2"/>
    <p:sldId id="257" r:id="rId3"/>
    <p:sldId id="267" r:id="rId4"/>
    <p:sldId id="273" r:id="rId5"/>
    <p:sldId id="276" r:id="rId6"/>
    <p:sldId id="261" r:id="rId7"/>
    <p:sldId id="274" r:id="rId8"/>
    <p:sldId id="278" r:id="rId9"/>
    <p:sldId id="264" r:id="rId10"/>
    <p:sldId id="279" r:id="rId11"/>
    <p:sldId id="258" r:id="rId12"/>
    <p:sldId id="262" r:id="rId13"/>
    <p:sldId id="269" r:id="rId14"/>
    <p:sldId id="270" r:id="rId15"/>
    <p:sldId id="271" r:id="rId16"/>
    <p:sldId id="272" r:id="rId17"/>
    <p:sldId id="265" r:id="rId18"/>
    <p:sldId id="266" r:id="rId19"/>
    <p:sldId id="280"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0" autoAdjust="0"/>
    <p:restoredTop sz="94660"/>
  </p:normalViewPr>
  <p:slideViewPr>
    <p:cSldViewPr snapToGrid="0">
      <p:cViewPr>
        <p:scale>
          <a:sx n="100" d="100"/>
          <a:sy n="100" d="100"/>
        </p:scale>
        <p:origin x="1372"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41EE3-554F-4750-915B-E0BA4809BCC1}" type="datetimeFigureOut">
              <a:rPr lang="en-US" smtClean="0"/>
              <a:t>5/12/2015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AD04A-B7CF-40B2-90AD-3F2305BCA50E}" type="slidenum">
              <a:rPr lang="en-US" smtClean="0"/>
              <a:t>‹#›</a:t>
            </a:fld>
            <a:endParaRPr lang="en-US"/>
          </a:p>
        </p:txBody>
      </p:sp>
    </p:spTree>
    <p:extLst>
      <p:ext uri="{BB962C8B-B14F-4D97-AF65-F5344CB8AC3E}">
        <p14:creationId xmlns:p14="http://schemas.microsoft.com/office/powerpoint/2010/main" val="262643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results for </a:t>
            </a:r>
            <a:r>
              <a:rPr lang="en-US" dirty="0" err="1" smtClean="0"/>
              <a:t>Pd</a:t>
            </a:r>
            <a:r>
              <a:rPr lang="en-US" dirty="0" smtClean="0"/>
              <a:t> scaling using </a:t>
            </a:r>
            <a:r>
              <a:rPr lang="en-US" dirty="0" err="1" smtClean="0"/>
              <a:t>seismogeodetic</a:t>
            </a:r>
            <a:r>
              <a:rPr lang="en-US" dirty="0" smtClean="0"/>
              <a:t> data on the left and strong-motion data on the right using seven different earthquakes. </a:t>
            </a:r>
            <a:r>
              <a:rPr lang="en-US" baseline="0" dirty="0" smtClean="0"/>
              <a:t>Now, the three largest earthquakes have differentiated each other in the </a:t>
            </a:r>
            <a:r>
              <a:rPr lang="en-US" baseline="0" dirty="0" err="1" smtClean="0"/>
              <a:t>seismogeodetic</a:t>
            </a:r>
            <a:r>
              <a:rPr lang="en-US" baseline="0" dirty="0" smtClean="0"/>
              <a:t> data and there is no saturation on the upper end. The accelerometer scaling is starting to differentiate, but there is still significant overlap. The lack of saturation hints at possible deterministic earthquake rupture, that is, do earthquakes know how large they will be when they start. It is a contentious issue, but this relationship shows great promise given the limited number of earthquakes in this study. Also note where the normal real-time GPS detection limit would be and where the </a:t>
            </a:r>
            <a:r>
              <a:rPr lang="en-US" baseline="0" dirty="0" err="1" smtClean="0"/>
              <a:t>seismogeodetic</a:t>
            </a:r>
            <a:r>
              <a:rPr lang="en-US" baseline="0" dirty="0" smtClean="0"/>
              <a:t> detection limit is. Using </a:t>
            </a:r>
            <a:r>
              <a:rPr lang="en-US" baseline="0" dirty="0" err="1" smtClean="0"/>
              <a:t>seismogeodesy</a:t>
            </a:r>
            <a:r>
              <a:rPr lang="en-US" baseline="0" dirty="0" smtClean="0"/>
              <a:t> allows for recording displacements at the sub-mm level whereas RTGPS is at the cm level, making relationships like this possible. </a:t>
            </a:r>
            <a:endParaRPr lang="en-US" dirty="0" smtClean="0"/>
          </a:p>
          <a:p>
            <a:endParaRPr lang="en-US" dirty="0"/>
          </a:p>
        </p:txBody>
      </p:sp>
      <p:sp>
        <p:nvSpPr>
          <p:cNvPr id="4" name="Slide Number Placeholder 3"/>
          <p:cNvSpPr>
            <a:spLocks noGrp="1"/>
          </p:cNvSpPr>
          <p:nvPr>
            <p:ph type="sldNum" sz="quarter" idx="10"/>
          </p:nvPr>
        </p:nvSpPr>
        <p:spPr/>
        <p:txBody>
          <a:bodyPr/>
          <a:lstStyle/>
          <a:p>
            <a:fld id="{F9BBDFB1-8097-4D27-840C-22EA1AF03398}" type="slidenum">
              <a:rPr lang="en-US" smtClean="0"/>
              <a:t>7</a:t>
            </a:fld>
            <a:endParaRPr lang="en-US"/>
          </a:p>
        </p:txBody>
      </p:sp>
    </p:spTree>
    <p:extLst>
      <p:ext uri="{BB962C8B-B14F-4D97-AF65-F5344CB8AC3E}">
        <p14:creationId xmlns:p14="http://schemas.microsoft.com/office/powerpoint/2010/main" val="70557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DD8F95C-A6DB-4935-88C6-A7402F90CA7E}" type="datetimeFigureOut">
              <a:rPr lang="en-US" smtClean="0"/>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322545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D8F95C-A6DB-4935-88C6-A7402F90CA7E}" type="datetimeFigureOut">
              <a:rPr lang="en-US" smtClean="0"/>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126700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D8F95C-A6DB-4935-88C6-A7402F90CA7E}" type="datetimeFigureOut">
              <a:rPr lang="en-US" smtClean="0"/>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157810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D8F95C-A6DB-4935-88C6-A7402F90CA7E}" type="datetimeFigureOut">
              <a:rPr lang="en-US" smtClean="0"/>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2119208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D8F95C-A6DB-4935-88C6-A7402F90CA7E}" type="datetimeFigureOut">
              <a:rPr lang="en-US" smtClean="0"/>
              <a:t>5/12/2015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19882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DD8F95C-A6DB-4935-88C6-A7402F90CA7E}" type="datetimeFigureOut">
              <a:rPr lang="en-US" smtClean="0"/>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355338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D8F95C-A6DB-4935-88C6-A7402F90CA7E}" type="datetimeFigureOut">
              <a:rPr lang="en-US" smtClean="0"/>
              <a:t>5/12/2015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C13C0-F6CD-4457-AF4B-A6ED3DEDAD5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59828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DD8F95C-A6DB-4935-88C6-A7402F90CA7E}" type="datetimeFigureOut">
              <a:rPr lang="en-US" smtClean="0"/>
              <a:t>5/12/2015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C13C0-F6CD-4457-AF4B-A6ED3DEDAD55}"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06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8F95C-A6DB-4935-88C6-A7402F90CA7E}" type="datetimeFigureOut">
              <a:rPr lang="en-US" smtClean="0"/>
              <a:t>5/12/2015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183057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8F95C-A6DB-4935-88C6-A7402F90CA7E}" type="datetimeFigureOut">
              <a:rPr lang="en-US" smtClean="0"/>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182671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8F95C-A6DB-4935-88C6-A7402F90CA7E}" type="datetimeFigureOut">
              <a:rPr lang="en-US" smtClean="0"/>
              <a:t>5/12/2015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C13C0-F6CD-4457-AF4B-A6ED3DEDAD55}" type="slidenum">
              <a:rPr lang="en-US" smtClean="0"/>
              <a:t>‹#›</a:t>
            </a:fld>
            <a:endParaRPr lang="en-US"/>
          </a:p>
        </p:txBody>
      </p:sp>
    </p:spTree>
    <p:extLst>
      <p:ext uri="{BB962C8B-B14F-4D97-AF65-F5344CB8AC3E}">
        <p14:creationId xmlns:p14="http://schemas.microsoft.com/office/powerpoint/2010/main" val="4284128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DD8F95C-A6DB-4935-88C6-A7402F90CA7E}" type="datetimeFigureOut">
              <a:rPr lang="en-US" smtClean="0"/>
              <a:t>5/12/2015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1B1C13C0-F6CD-4457-AF4B-A6ED3DEDAD55}" type="slidenum">
              <a:rPr lang="en-US" smtClean="0"/>
              <a:t>‹#›</a:t>
            </a:fld>
            <a:endParaRPr lang="en-US"/>
          </a:p>
        </p:txBody>
      </p:sp>
    </p:spTree>
    <p:extLst>
      <p:ext uri="{BB962C8B-B14F-4D97-AF65-F5344CB8AC3E}">
        <p14:creationId xmlns:p14="http://schemas.microsoft.com/office/powerpoint/2010/main" val="40656572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84719"/>
            <a:ext cx="6858000" cy="2387600"/>
          </a:xfrm>
        </p:spPr>
        <p:txBody>
          <a:bodyPr>
            <a:normAutofit/>
          </a:bodyPr>
          <a:lstStyle/>
          <a:p>
            <a:r>
              <a:rPr lang="en-US" sz="36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Integrated Analyses for Monitoring and Rapid Source Modeling of Earthquakes and Tsunamis</a:t>
            </a:r>
            <a:endParaRPr lang="en-US" sz="36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a:xfrm>
            <a:off x="1143000" y="3960384"/>
            <a:ext cx="6858000" cy="1655762"/>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Brendan Crowell</a:t>
            </a:r>
          </a:p>
          <a:p>
            <a:r>
              <a:rPr lang="en-US" dirty="0" smtClean="0">
                <a:latin typeface="Verdana" panose="020B0604030504040204" pitchFamily="34" charset="0"/>
                <a:ea typeface="Verdana" panose="020B0604030504040204" pitchFamily="34" charset="0"/>
                <a:cs typeface="Verdana" panose="020B0604030504040204" pitchFamily="34" charset="0"/>
              </a:rPr>
              <a:t>Subduction Zone Observatory Seminar</a:t>
            </a:r>
          </a:p>
          <a:p>
            <a:r>
              <a:rPr lang="en-US" dirty="0" smtClean="0">
                <a:latin typeface="Verdana" panose="020B0604030504040204" pitchFamily="34" charset="0"/>
                <a:ea typeface="Verdana" panose="020B0604030504040204" pitchFamily="34" charset="0"/>
                <a:cs typeface="Verdana" panose="020B0604030504040204" pitchFamily="34" charset="0"/>
              </a:rPr>
              <a:t>May 13, 2015</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5954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4001" cy="415498"/>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Koketsu</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et al.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2011] – Tohoku-</a:t>
            </a: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oki</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earthquake</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5339200" y="1069386"/>
            <a:ext cx="2910600" cy="4871626"/>
          </a:xfrm>
          <a:prstGeom prst="rect">
            <a:avLst/>
          </a:prstGeom>
        </p:spPr>
      </p:pic>
      <p:pic>
        <p:nvPicPr>
          <p:cNvPr id="5" name="Picture 4"/>
          <p:cNvPicPr>
            <a:picLocks noChangeAspect="1"/>
          </p:cNvPicPr>
          <p:nvPr/>
        </p:nvPicPr>
        <p:blipFill>
          <a:blip r:embed="rId3"/>
          <a:stretch>
            <a:fillRect/>
          </a:stretch>
        </p:blipFill>
        <p:spPr>
          <a:xfrm>
            <a:off x="137356" y="1469411"/>
            <a:ext cx="5110088" cy="3741375"/>
          </a:xfrm>
          <a:prstGeom prst="rect">
            <a:avLst/>
          </a:prstGeom>
        </p:spPr>
      </p:pic>
    </p:spTree>
    <p:extLst>
      <p:ext uri="{BB962C8B-B14F-4D97-AF65-F5344CB8AC3E}">
        <p14:creationId xmlns:p14="http://schemas.microsoft.com/office/powerpoint/2010/main" val="4140428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656" y="952052"/>
            <a:ext cx="8765344" cy="3857198"/>
          </a:xfrm>
          <a:prstGeom prst="rect">
            <a:avLst/>
          </a:prstGeom>
        </p:spPr>
      </p:pic>
      <p:sp>
        <p:nvSpPr>
          <p:cNvPr id="3" name="TextBox 2"/>
          <p:cNvSpPr txBox="1"/>
          <p:nvPr/>
        </p:nvSpPr>
        <p:spPr>
          <a:xfrm>
            <a:off x="-1" y="0"/>
            <a:ext cx="9144001" cy="415498"/>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Koketsu</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et al.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2011] – Tohoku-</a:t>
            </a: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oki</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earthquake</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7609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1959" y="814783"/>
            <a:ext cx="5100080" cy="5800044"/>
          </a:xfrm>
          <a:prstGeom prst="rect">
            <a:avLst/>
          </a:prstGeom>
        </p:spPr>
      </p:pic>
      <p:sp>
        <p:nvSpPr>
          <p:cNvPr id="3" name="TextBox 2"/>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Koketsu</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et al.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2011] –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Joint Inversion </a:t>
            </a: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c</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aptures the seafloor geodetic observations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487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2689" y="1431131"/>
            <a:ext cx="4167450" cy="4752001"/>
          </a:xfrm>
          <a:prstGeom prst="rect">
            <a:avLst/>
          </a:prstGeom>
        </p:spPr>
      </p:pic>
      <p:pic>
        <p:nvPicPr>
          <p:cNvPr id="3" name="Picture 2"/>
          <p:cNvPicPr>
            <a:picLocks noChangeAspect="1"/>
          </p:cNvPicPr>
          <p:nvPr/>
        </p:nvPicPr>
        <p:blipFill>
          <a:blip r:embed="rId3"/>
          <a:stretch>
            <a:fillRect/>
          </a:stretch>
        </p:blipFill>
        <p:spPr>
          <a:xfrm>
            <a:off x="4655885" y="1431131"/>
            <a:ext cx="4183988" cy="4743751"/>
          </a:xfrm>
          <a:prstGeom prst="rect">
            <a:avLst/>
          </a:prstGeom>
        </p:spPr>
      </p:pic>
      <p:sp>
        <p:nvSpPr>
          <p:cNvPr id="4" name="TextBox 3"/>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 [2014] –Static GPS and Ocean Based Instrumentation</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5197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7413" y="707887"/>
            <a:ext cx="5906050" cy="5738936"/>
          </a:xfrm>
          <a:prstGeom prst="rect">
            <a:avLst/>
          </a:prstGeom>
        </p:spPr>
      </p:pic>
      <p:sp>
        <p:nvSpPr>
          <p:cNvPr id="3" name="TextBox 2"/>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 [2014] –Static GPS and Ocean Based Instrumentation – Tsunami Predictions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41197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7638" y="3304700"/>
            <a:ext cx="5100583" cy="2974566"/>
          </a:xfrm>
          <a:prstGeom prst="rect">
            <a:avLst/>
          </a:prstGeom>
        </p:spPr>
      </p:pic>
      <p:pic>
        <p:nvPicPr>
          <p:cNvPr id="3" name="Picture 2"/>
          <p:cNvPicPr>
            <a:picLocks noChangeAspect="1"/>
          </p:cNvPicPr>
          <p:nvPr/>
        </p:nvPicPr>
        <p:blipFill>
          <a:blip r:embed="rId3"/>
          <a:stretch>
            <a:fillRect/>
          </a:stretch>
        </p:blipFill>
        <p:spPr>
          <a:xfrm>
            <a:off x="498370" y="590438"/>
            <a:ext cx="3807411" cy="2645121"/>
          </a:xfrm>
          <a:prstGeom prst="rect">
            <a:avLst/>
          </a:prstGeom>
        </p:spPr>
      </p:pic>
      <p:sp>
        <p:nvSpPr>
          <p:cNvPr id="4" name="TextBox 3"/>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Bock[2015] –Kinematic land versus Kinematic </a:t>
            </a: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Land+Ocean</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Based Instrumentation</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5787341" y="6279266"/>
            <a:ext cx="1927185" cy="369332"/>
          </a:xfrm>
          <a:prstGeom prst="rect">
            <a:avLst/>
          </a:prstGeom>
          <a:noFill/>
        </p:spPr>
        <p:txBody>
          <a:bodyPr wrap="square" rtlCol="0">
            <a:spAutoFit/>
          </a:bodyPr>
          <a:lstStyle/>
          <a:p>
            <a:r>
              <a:rPr lang="en-US" dirty="0" smtClean="0"/>
              <a:t>Figures 4 and 7</a:t>
            </a:r>
            <a:endParaRPr lang="en-US" dirty="0"/>
          </a:p>
        </p:txBody>
      </p:sp>
    </p:spTree>
    <p:extLst>
      <p:ext uri="{BB962C8B-B14F-4D97-AF65-F5344CB8AC3E}">
        <p14:creationId xmlns:p14="http://schemas.microsoft.com/office/powerpoint/2010/main" val="2942186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9538" y="808387"/>
            <a:ext cx="3906455" cy="5178057"/>
          </a:xfrm>
          <a:prstGeom prst="rect">
            <a:avLst/>
          </a:prstGeom>
        </p:spPr>
      </p:pic>
      <p:sp>
        <p:nvSpPr>
          <p:cNvPr id="3" name="TextBox 2"/>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Bock[2015] – Maximum Tsunami Amplitude for an </a:t>
            </a: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D</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ifferent Inversions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5353291" y="6128795"/>
            <a:ext cx="1423686" cy="369332"/>
          </a:xfrm>
          <a:prstGeom prst="rect">
            <a:avLst/>
          </a:prstGeom>
          <a:noFill/>
        </p:spPr>
        <p:txBody>
          <a:bodyPr wrap="square" rtlCol="0">
            <a:spAutoFit/>
          </a:bodyPr>
          <a:lstStyle/>
          <a:p>
            <a:r>
              <a:rPr lang="en-US" dirty="0" smtClean="0"/>
              <a:t>Figure 10</a:t>
            </a:r>
            <a:endParaRPr lang="en-US" dirty="0"/>
          </a:p>
        </p:txBody>
      </p:sp>
    </p:spTree>
    <p:extLst>
      <p:ext uri="{BB962C8B-B14F-4D97-AF65-F5344CB8AC3E}">
        <p14:creationId xmlns:p14="http://schemas.microsoft.com/office/powerpoint/2010/main" val="2652476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4995" y="974112"/>
            <a:ext cx="5677931" cy="5470547"/>
          </a:xfrm>
          <a:prstGeom prst="rect">
            <a:avLst/>
          </a:prstGeom>
        </p:spPr>
      </p:pic>
      <p:pic>
        <p:nvPicPr>
          <p:cNvPr id="3" name="Picture 2"/>
          <p:cNvPicPr>
            <a:picLocks noChangeAspect="1"/>
          </p:cNvPicPr>
          <p:nvPr/>
        </p:nvPicPr>
        <p:blipFill>
          <a:blip r:embed="rId3"/>
          <a:stretch>
            <a:fillRect/>
          </a:stretch>
        </p:blipFill>
        <p:spPr>
          <a:xfrm>
            <a:off x="259804" y="5366561"/>
            <a:ext cx="3224821" cy="960871"/>
          </a:xfrm>
          <a:prstGeom prst="rect">
            <a:avLst/>
          </a:prstGeom>
        </p:spPr>
      </p:pic>
      <p:sp>
        <p:nvSpPr>
          <p:cNvPr id="4" name="TextBox 3"/>
          <p:cNvSpPr txBox="1"/>
          <p:nvPr/>
        </p:nvSpPr>
        <p:spPr>
          <a:xfrm>
            <a:off x="-1" y="0"/>
            <a:ext cx="914400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Bock[2015]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Static, Kinematic, Ocean Based Instrumentation</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7448309" y="6327432"/>
            <a:ext cx="1423686" cy="369332"/>
          </a:xfrm>
          <a:prstGeom prst="rect">
            <a:avLst/>
          </a:prstGeom>
          <a:noFill/>
        </p:spPr>
        <p:txBody>
          <a:bodyPr wrap="square" rtlCol="0">
            <a:spAutoFit/>
          </a:bodyPr>
          <a:lstStyle/>
          <a:p>
            <a:r>
              <a:rPr lang="en-US" dirty="0" smtClean="0"/>
              <a:t>Figure 11</a:t>
            </a:r>
            <a:endParaRPr lang="en-US" dirty="0"/>
          </a:p>
        </p:txBody>
      </p:sp>
    </p:spTree>
    <p:extLst>
      <p:ext uri="{BB962C8B-B14F-4D97-AF65-F5344CB8AC3E}">
        <p14:creationId xmlns:p14="http://schemas.microsoft.com/office/powerpoint/2010/main" val="749818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778" y="577495"/>
            <a:ext cx="4497690" cy="2647619"/>
          </a:xfrm>
          <a:prstGeom prst="rect">
            <a:avLst/>
          </a:prstGeom>
        </p:spPr>
      </p:pic>
      <p:pic>
        <p:nvPicPr>
          <p:cNvPr id="3" name="Picture 2"/>
          <p:cNvPicPr>
            <a:picLocks noChangeAspect="1"/>
          </p:cNvPicPr>
          <p:nvPr/>
        </p:nvPicPr>
        <p:blipFill>
          <a:blip r:embed="rId3"/>
          <a:stretch>
            <a:fillRect/>
          </a:stretch>
        </p:blipFill>
        <p:spPr>
          <a:xfrm>
            <a:off x="4717468" y="577494"/>
            <a:ext cx="4139674" cy="2647619"/>
          </a:xfrm>
          <a:prstGeom prst="rect">
            <a:avLst/>
          </a:prstGeom>
        </p:spPr>
      </p:pic>
      <p:pic>
        <p:nvPicPr>
          <p:cNvPr id="4" name="Picture 3"/>
          <p:cNvPicPr>
            <a:picLocks noChangeAspect="1"/>
          </p:cNvPicPr>
          <p:nvPr/>
        </p:nvPicPr>
        <p:blipFill>
          <a:blip r:embed="rId4"/>
          <a:stretch>
            <a:fillRect/>
          </a:stretch>
        </p:blipFill>
        <p:spPr>
          <a:xfrm>
            <a:off x="2959492" y="3271519"/>
            <a:ext cx="2736973" cy="3318930"/>
          </a:xfrm>
          <a:prstGeom prst="rect">
            <a:avLst/>
          </a:prstGeom>
        </p:spPr>
      </p:pic>
      <p:sp>
        <p:nvSpPr>
          <p:cNvPr id="5" name="TextBox 4"/>
          <p:cNvSpPr txBox="1"/>
          <p:nvPr/>
        </p:nvSpPr>
        <p:spPr>
          <a:xfrm>
            <a:off x="-1" y="0"/>
            <a:ext cx="9144001" cy="415498"/>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and Bock[2015]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Resolution Tests of different models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6597569" y="6157731"/>
            <a:ext cx="1423686" cy="369332"/>
          </a:xfrm>
          <a:prstGeom prst="rect">
            <a:avLst/>
          </a:prstGeom>
          <a:noFill/>
        </p:spPr>
        <p:txBody>
          <a:bodyPr wrap="square" rtlCol="0">
            <a:spAutoFit/>
          </a:bodyPr>
          <a:lstStyle/>
          <a:p>
            <a:r>
              <a:rPr lang="en-US" dirty="0" smtClean="0"/>
              <a:t>Figure 15</a:t>
            </a:r>
            <a:endParaRPr lang="en-US" dirty="0"/>
          </a:p>
        </p:txBody>
      </p:sp>
    </p:spTree>
    <p:extLst>
      <p:ext uri="{BB962C8B-B14F-4D97-AF65-F5344CB8AC3E}">
        <p14:creationId xmlns:p14="http://schemas.microsoft.com/office/powerpoint/2010/main" val="3866588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4318" y="904499"/>
            <a:ext cx="6995363" cy="5049001"/>
          </a:xfrm>
          <a:prstGeom prst="rect">
            <a:avLst/>
          </a:prstGeom>
        </p:spPr>
      </p:pic>
      <p:sp>
        <p:nvSpPr>
          <p:cNvPr id="3" name="TextBox 2"/>
          <p:cNvSpPr txBox="1"/>
          <p:nvPr/>
        </p:nvSpPr>
        <p:spPr>
          <a:xfrm>
            <a:off x="-1" y="0"/>
            <a:ext cx="9144001" cy="415498"/>
          </a:xfrm>
          <a:prstGeom prst="rect">
            <a:avLst/>
          </a:prstGeom>
          <a:noFill/>
        </p:spPr>
        <p:txBody>
          <a:bodyPr wrap="square" rtlCol="0">
            <a:spAutoFit/>
          </a:bodyPr>
          <a:lstStyle/>
          <a:p>
            <a:pPr algn="ct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Absolute Pressure Gauge functions as Strong-Motion Sensor</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6597568" y="6157731"/>
            <a:ext cx="2082881" cy="369332"/>
          </a:xfrm>
          <a:prstGeom prst="rect">
            <a:avLst/>
          </a:prstGeom>
          <a:noFill/>
        </p:spPr>
        <p:txBody>
          <a:bodyPr wrap="square" rtlCol="0">
            <a:spAutoFit/>
          </a:bodyPr>
          <a:lstStyle/>
          <a:p>
            <a:r>
              <a:rPr lang="en-US" dirty="0" smtClean="0"/>
              <a:t>From Diego </a:t>
            </a:r>
            <a:r>
              <a:rPr lang="en-US" dirty="0" err="1" smtClean="0"/>
              <a:t>Melgar</a:t>
            </a:r>
            <a:endParaRPr lang="en-US" dirty="0"/>
          </a:p>
        </p:txBody>
      </p:sp>
    </p:spTree>
    <p:extLst>
      <p:ext uri="{BB962C8B-B14F-4D97-AF65-F5344CB8AC3E}">
        <p14:creationId xmlns:p14="http://schemas.microsoft.com/office/powerpoint/2010/main" val="321259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535" y="2236574"/>
            <a:ext cx="6746789" cy="1384995"/>
          </a:xfrm>
          <a:prstGeom prst="rect">
            <a:avLst/>
          </a:prstGeom>
          <a:noFill/>
        </p:spPr>
        <p:txBody>
          <a:bodyPr wrap="square" rtlCol="0">
            <a:spAutoFit/>
          </a:bodyPr>
          <a:lstStyle/>
          <a:p>
            <a:r>
              <a:rPr lang="en-US" sz="28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Takeaway message:</a:t>
            </a:r>
          </a:p>
          <a:p>
            <a:endParaRPr lang="en-US" sz="2800" dirty="0" smtClean="0">
              <a:latin typeface="Verdana" panose="020B0604030504040204" pitchFamily="34" charset="0"/>
              <a:ea typeface="Verdana" panose="020B0604030504040204" pitchFamily="34" charset="0"/>
              <a:cs typeface="Verdana" panose="020B0604030504040204" pitchFamily="34" charset="0"/>
            </a:endParaRPr>
          </a:p>
          <a:p>
            <a:r>
              <a:rPr lang="en-US" sz="2800" dirty="0" smtClean="0">
                <a:latin typeface="Verdana" panose="020B0604030504040204" pitchFamily="34" charset="0"/>
                <a:ea typeface="Verdana" panose="020B0604030504040204" pitchFamily="34" charset="0"/>
                <a:cs typeface="Verdana" panose="020B0604030504040204" pitchFamily="34" charset="0"/>
              </a:rPr>
              <a:t>More data is never a bad thing!</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2889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0110"/>
          </a:xfrm>
          <a:prstGeom prst="rect">
            <a:avLst/>
          </a:prstGeom>
          <a:noFill/>
        </p:spPr>
        <p:txBody>
          <a:bodyPr wrap="square" rtlCol="0">
            <a:spAutoFit/>
          </a:bodyPr>
          <a:lstStyle/>
          <a:p>
            <a:pPr algn="ct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Rabble Points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460289" y="735191"/>
            <a:ext cx="8223422" cy="6063198"/>
          </a:xfrm>
          <a:prstGeom prst="rect">
            <a:avLst/>
          </a:prstGeom>
          <a:noFill/>
        </p:spPr>
        <p:txBody>
          <a:bodyPr wrap="square" rtlCol="0">
            <a:spAutoFit/>
          </a:bodyPr>
          <a:lstStyle/>
          <a:p>
            <a:r>
              <a:rPr lang="en-US" sz="2000" dirty="0" smtClean="0"/>
              <a:t>What data source provides the best return on investment? What shouldn’t we spend money on ever again? </a:t>
            </a:r>
          </a:p>
          <a:p>
            <a:endParaRPr lang="en-US" sz="2000" dirty="0"/>
          </a:p>
          <a:p>
            <a:r>
              <a:rPr lang="en-US" sz="2000" dirty="0" smtClean="0"/>
              <a:t>I</a:t>
            </a:r>
            <a:r>
              <a:rPr lang="en-US" sz="2000" dirty="0" smtClean="0"/>
              <a:t>f we only installed one instrument, what would enhance our understanding of the seismic process in subduction zones the most and where should it be located?</a:t>
            </a:r>
          </a:p>
          <a:p>
            <a:endParaRPr lang="en-US" sz="2000" dirty="0"/>
          </a:p>
          <a:p>
            <a:r>
              <a:rPr lang="en-US" sz="2000" dirty="0" smtClean="0"/>
              <a:t>What other subduction zone processes or studies would be benefitted by these data sources?</a:t>
            </a:r>
          </a:p>
          <a:p>
            <a:endParaRPr lang="en-US" sz="2000" dirty="0"/>
          </a:p>
          <a:p>
            <a:r>
              <a:rPr lang="en-US" sz="2000" dirty="0" smtClean="0"/>
              <a:t>How can other data sources aid in rapid hazard assessments?</a:t>
            </a:r>
          </a:p>
          <a:p>
            <a:endParaRPr lang="en-US" sz="2000" dirty="0"/>
          </a:p>
          <a:p>
            <a:r>
              <a:rPr lang="en-US" sz="2000" dirty="0" smtClean="0"/>
              <a:t>Should real-time telemetered data be a priority in a subduction zone observatory?</a:t>
            </a:r>
          </a:p>
          <a:p>
            <a:endParaRPr lang="en-US" dirty="0">
              <a:solidFill>
                <a:srgbClr val="0070C0"/>
              </a:solidFill>
            </a:endParaRPr>
          </a:p>
          <a:p>
            <a:endParaRPr lang="en-US" dirty="0" smtClean="0">
              <a:solidFill>
                <a:srgbClr val="0070C0"/>
              </a:solidFill>
            </a:endParaRPr>
          </a:p>
          <a:p>
            <a:endParaRPr lang="en-US" dirty="0">
              <a:solidFill>
                <a:srgbClr val="0070C0"/>
              </a:solidFill>
            </a:endParaRPr>
          </a:p>
          <a:p>
            <a:r>
              <a:rPr lang="en-US" dirty="0" smtClean="0">
                <a:solidFill>
                  <a:srgbClr val="0070C0"/>
                </a:solidFill>
              </a:rPr>
              <a:t> </a:t>
            </a:r>
            <a:endParaRPr lang="en-US" dirty="0" smtClean="0"/>
          </a:p>
          <a:p>
            <a:r>
              <a:rPr lang="en-US" dirty="0"/>
              <a:t>	</a:t>
            </a:r>
            <a:endParaRPr lang="en-US" dirty="0" smtClean="0"/>
          </a:p>
          <a:p>
            <a:r>
              <a:rPr lang="en-US" dirty="0"/>
              <a:t>		</a:t>
            </a:r>
          </a:p>
        </p:txBody>
      </p:sp>
    </p:spTree>
    <p:extLst>
      <p:ext uri="{BB962C8B-B14F-4D97-AF65-F5344CB8AC3E}">
        <p14:creationId xmlns:p14="http://schemas.microsoft.com/office/powerpoint/2010/main" val="1288706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0110"/>
          </a:xfrm>
          <a:prstGeom prst="rect">
            <a:avLst/>
          </a:prstGeom>
          <a:noFill/>
        </p:spPr>
        <p:txBody>
          <a:bodyPr wrap="square" rtlCol="0">
            <a:spAutoFit/>
          </a:bodyPr>
          <a:lstStyle/>
          <a:p>
            <a:pPr algn="ct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Data Types for Real-Time </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Earthquake and Tsunami Monitoring</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460289" y="671691"/>
            <a:ext cx="8223422" cy="6463308"/>
          </a:xfrm>
          <a:prstGeom prst="rect">
            <a:avLst/>
          </a:prstGeom>
          <a:noFill/>
        </p:spPr>
        <p:txBody>
          <a:bodyPr wrap="square" rtlCol="0">
            <a:spAutoFit/>
          </a:bodyPr>
          <a:lstStyle/>
          <a:p>
            <a:r>
              <a:rPr lang="en-US" dirty="0" smtClean="0">
                <a:solidFill>
                  <a:srgbClr val="0070C0"/>
                </a:solidFill>
              </a:rPr>
              <a:t>Geodetic:</a:t>
            </a:r>
            <a:endParaRPr lang="en-US" dirty="0">
              <a:solidFill>
                <a:srgbClr val="0070C0"/>
              </a:solidFill>
            </a:endParaRPr>
          </a:p>
          <a:p>
            <a:r>
              <a:rPr lang="en-US" dirty="0" smtClean="0"/>
              <a:t>	GNSS (GPS, Galileo, GLONASS, </a:t>
            </a:r>
            <a:r>
              <a:rPr lang="en-US" dirty="0" err="1" smtClean="0"/>
              <a:t>Beidou</a:t>
            </a:r>
            <a:r>
              <a:rPr lang="en-US" dirty="0" smtClean="0"/>
              <a:t>)</a:t>
            </a:r>
          </a:p>
          <a:p>
            <a:r>
              <a:rPr lang="en-US" dirty="0"/>
              <a:t>	</a:t>
            </a:r>
            <a:r>
              <a:rPr lang="en-US" dirty="0" smtClean="0"/>
              <a:t>	Static offsets</a:t>
            </a:r>
          </a:p>
          <a:p>
            <a:r>
              <a:rPr lang="en-US" dirty="0"/>
              <a:t>		D</a:t>
            </a:r>
            <a:r>
              <a:rPr lang="en-US" dirty="0" smtClean="0"/>
              <a:t>ynamic motions</a:t>
            </a:r>
          </a:p>
          <a:p>
            <a:r>
              <a:rPr lang="en-US" dirty="0"/>
              <a:t>	</a:t>
            </a:r>
            <a:r>
              <a:rPr lang="en-US" dirty="0" smtClean="0"/>
              <a:t>	Derivative products (</a:t>
            </a:r>
            <a:r>
              <a:rPr lang="en-US" dirty="0" err="1" smtClean="0"/>
              <a:t>ionospheric</a:t>
            </a:r>
            <a:r>
              <a:rPr lang="en-US" dirty="0" smtClean="0"/>
              <a:t> perturbations, </a:t>
            </a:r>
            <a:r>
              <a:rPr lang="en-US" dirty="0" err="1" smtClean="0"/>
              <a:t>precipitable</a:t>
            </a:r>
            <a:r>
              <a:rPr lang="en-US" dirty="0" smtClean="0"/>
              <a:t> 		water)</a:t>
            </a:r>
          </a:p>
          <a:p>
            <a:r>
              <a:rPr lang="en-US" dirty="0"/>
              <a:t>	</a:t>
            </a:r>
            <a:r>
              <a:rPr lang="en-US" dirty="0" err="1" smtClean="0"/>
              <a:t>Strainmeters</a:t>
            </a:r>
            <a:r>
              <a:rPr lang="en-US" dirty="0" smtClean="0"/>
              <a:t> (Borehole, laser, </a:t>
            </a:r>
            <a:r>
              <a:rPr lang="en-US" dirty="0" err="1" smtClean="0"/>
              <a:t>creepmeters</a:t>
            </a:r>
            <a:r>
              <a:rPr lang="en-US" dirty="0" smtClean="0"/>
              <a:t> to a lesser extent)</a:t>
            </a:r>
          </a:p>
          <a:p>
            <a:r>
              <a:rPr lang="en-US" dirty="0"/>
              <a:t>	</a:t>
            </a:r>
            <a:r>
              <a:rPr lang="en-US" dirty="0" err="1" smtClean="0"/>
              <a:t>Tiltmeters</a:t>
            </a:r>
            <a:endParaRPr lang="en-US" dirty="0" smtClean="0"/>
          </a:p>
          <a:p>
            <a:r>
              <a:rPr lang="en-US" dirty="0"/>
              <a:t>	</a:t>
            </a:r>
            <a:r>
              <a:rPr lang="en-US" dirty="0" smtClean="0"/>
              <a:t>Gravimeters</a:t>
            </a:r>
          </a:p>
          <a:p>
            <a:r>
              <a:rPr lang="en-US" dirty="0"/>
              <a:t>	</a:t>
            </a:r>
            <a:r>
              <a:rPr lang="en-US" dirty="0" smtClean="0"/>
              <a:t>Ocean bottom pressure</a:t>
            </a:r>
          </a:p>
          <a:p>
            <a:r>
              <a:rPr lang="en-US" dirty="0"/>
              <a:t>	</a:t>
            </a:r>
            <a:r>
              <a:rPr lang="en-US" dirty="0" smtClean="0"/>
              <a:t>Seafloor GNSS with wave gliders</a:t>
            </a:r>
          </a:p>
          <a:p>
            <a:r>
              <a:rPr lang="en-US" dirty="0"/>
              <a:t>	</a:t>
            </a:r>
          </a:p>
          <a:p>
            <a:r>
              <a:rPr lang="en-US" dirty="0" smtClean="0">
                <a:solidFill>
                  <a:srgbClr val="0070C0"/>
                </a:solidFill>
              </a:rPr>
              <a:t>Seismic:</a:t>
            </a:r>
          </a:p>
          <a:p>
            <a:r>
              <a:rPr lang="en-US" dirty="0"/>
              <a:t>	</a:t>
            </a:r>
            <a:r>
              <a:rPr lang="en-US" dirty="0" smtClean="0"/>
              <a:t>Land-based strong-motion and broadband</a:t>
            </a:r>
          </a:p>
          <a:p>
            <a:r>
              <a:rPr lang="en-US" dirty="0"/>
              <a:t>	</a:t>
            </a:r>
            <a:r>
              <a:rPr lang="en-US" dirty="0" smtClean="0"/>
              <a:t>OBS through cabled array</a:t>
            </a:r>
          </a:p>
          <a:p>
            <a:r>
              <a:rPr lang="en-US" dirty="0"/>
              <a:t>	</a:t>
            </a:r>
            <a:r>
              <a:rPr lang="en-US" dirty="0" err="1" smtClean="0"/>
              <a:t>Seismogeodetic</a:t>
            </a:r>
            <a:r>
              <a:rPr lang="en-US" dirty="0" smtClean="0"/>
              <a:t> displacements and velocities </a:t>
            </a:r>
            <a:r>
              <a:rPr lang="en-US" dirty="0" smtClean="0"/>
              <a:t>(</a:t>
            </a:r>
            <a:r>
              <a:rPr lang="en-US" dirty="0" err="1" smtClean="0"/>
              <a:t>GNSS+seismic</a:t>
            </a:r>
            <a:r>
              <a:rPr lang="en-US" dirty="0" smtClean="0"/>
              <a:t> </a:t>
            </a:r>
            <a:r>
              <a:rPr lang="en-US" dirty="0" smtClean="0"/>
              <a:t>through</a:t>
            </a:r>
          </a:p>
          <a:p>
            <a:r>
              <a:rPr lang="en-US" dirty="0"/>
              <a:t>	</a:t>
            </a:r>
            <a:r>
              <a:rPr lang="en-US" dirty="0" err="1" smtClean="0"/>
              <a:t>Kalman</a:t>
            </a:r>
            <a:r>
              <a:rPr lang="en-US" dirty="0" smtClean="0"/>
              <a:t> </a:t>
            </a:r>
            <a:r>
              <a:rPr lang="en-US" dirty="0" smtClean="0"/>
              <a:t>filter) </a:t>
            </a:r>
          </a:p>
          <a:p>
            <a:endParaRPr lang="en-US" dirty="0"/>
          </a:p>
          <a:p>
            <a:r>
              <a:rPr lang="en-US" dirty="0" smtClean="0">
                <a:solidFill>
                  <a:srgbClr val="0070C0"/>
                </a:solidFill>
              </a:rPr>
              <a:t>Other:</a:t>
            </a:r>
          </a:p>
          <a:p>
            <a:r>
              <a:rPr lang="en-US" dirty="0"/>
              <a:t>	</a:t>
            </a:r>
            <a:r>
              <a:rPr lang="en-US" dirty="0" smtClean="0"/>
              <a:t>Tide gauges</a:t>
            </a:r>
          </a:p>
          <a:p>
            <a:r>
              <a:rPr lang="en-US" dirty="0"/>
              <a:t>	</a:t>
            </a:r>
            <a:r>
              <a:rPr lang="en-US" dirty="0" smtClean="0"/>
              <a:t>Buoys</a:t>
            </a:r>
          </a:p>
          <a:p>
            <a:r>
              <a:rPr lang="en-US" dirty="0"/>
              <a:t>	</a:t>
            </a:r>
            <a:endParaRPr lang="en-US" dirty="0" smtClean="0"/>
          </a:p>
          <a:p>
            <a:r>
              <a:rPr lang="en-US" dirty="0"/>
              <a:t>		</a:t>
            </a:r>
          </a:p>
        </p:txBody>
      </p:sp>
    </p:spTree>
    <p:extLst>
      <p:ext uri="{BB962C8B-B14F-4D97-AF65-F5344CB8AC3E}">
        <p14:creationId xmlns:p14="http://schemas.microsoft.com/office/powerpoint/2010/main" val="1959055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0110"/>
          </a:xfrm>
          <a:prstGeom prst="rect">
            <a:avLst/>
          </a:prstGeom>
          <a:noFill/>
        </p:spPr>
        <p:txBody>
          <a:bodyPr wrap="square" rtlCol="0">
            <a:spAutoFit/>
          </a:bodyPr>
          <a:lstStyle/>
          <a:p>
            <a:pPr algn="ct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Applications of Different Data Types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460289" y="461627"/>
            <a:ext cx="8223422" cy="6801862"/>
          </a:xfrm>
          <a:prstGeom prst="rect">
            <a:avLst/>
          </a:prstGeom>
          <a:noFill/>
        </p:spPr>
        <p:txBody>
          <a:bodyPr wrap="square" rtlCol="0">
            <a:spAutoFit/>
          </a:bodyPr>
          <a:lstStyle/>
          <a:p>
            <a:r>
              <a:rPr lang="en-US" sz="1600" dirty="0" smtClean="0">
                <a:solidFill>
                  <a:srgbClr val="0070C0"/>
                </a:solidFill>
              </a:rPr>
              <a:t>Earthquake Early Warning and Rapid Hazard Assessment</a:t>
            </a:r>
          </a:p>
          <a:p>
            <a:r>
              <a:rPr lang="en-US" sz="1600" dirty="0"/>
              <a:t>	</a:t>
            </a:r>
            <a:r>
              <a:rPr lang="en-US" sz="1600" dirty="0" smtClean="0"/>
              <a:t>P-wave displacement and frequency measurements (a few seconds)</a:t>
            </a:r>
          </a:p>
          <a:p>
            <a:r>
              <a:rPr lang="en-US" sz="1600" dirty="0"/>
              <a:t>	</a:t>
            </a:r>
            <a:r>
              <a:rPr lang="en-US" sz="1600" dirty="0" smtClean="0"/>
              <a:t>	land-based seismic and OBS (Magnitude between 2 and ~8)</a:t>
            </a:r>
          </a:p>
          <a:p>
            <a:r>
              <a:rPr lang="en-US" sz="1600" dirty="0"/>
              <a:t>	</a:t>
            </a:r>
            <a:r>
              <a:rPr lang="en-US" sz="1600" dirty="0" smtClean="0"/>
              <a:t>	</a:t>
            </a:r>
            <a:r>
              <a:rPr lang="en-US" sz="1600" dirty="0" err="1" smtClean="0"/>
              <a:t>seismogeodetic</a:t>
            </a:r>
            <a:r>
              <a:rPr lang="en-US" sz="1600" dirty="0" smtClean="0"/>
              <a:t> </a:t>
            </a:r>
            <a:r>
              <a:rPr lang="en-US" sz="1600" dirty="0"/>
              <a:t>displacements (</a:t>
            </a:r>
            <a:r>
              <a:rPr lang="en-US" sz="1600" dirty="0" smtClean="0"/>
              <a:t>Magnitude &gt; 5)</a:t>
            </a:r>
            <a:endParaRPr lang="en-US" sz="1600" dirty="0" smtClean="0"/>
          </a:p>
          <a:p>
            <a:r>
              <a:rPr lang="en-US" sz="1600" dirty="0"/>
              <a:t>	</a:t>
            </a:r>
            <a:r>
              <a:rPr lang="en-US" sz="1600" dirty="0" smtClean="0"/>
              <a:t>S-wave approaches (20 seconds to a minute)</a:t>
            </a:r>
          </a:p>
          <a:p>
            <a:r>
              <a:rPr lang="en-US" sz="1600" dirty="0"/>
              <a:t>	</a:t>
            </a:r>
            <a:r>
              <a:rPr lang="en-US" sz="1600" dirty="0" smtClean="0"/>
              <a:t>	GNSS displacements (</a:t>
            </a:r>
            <a:r>
              <a:rPr lang="en-US" sz="1600" dirty="0" err="1" smtClean="0"/>
              <a:t>seismogeodetic</a:t>
            </a:r>
            <a:r>
              <a:rPr lang="en-US" sz="1600" dirty="0" smtClean="0"/>
              <a:t> or otherwise; M&gt;5)</a:t>
            </a:r>
          </a:p>
          <a:p>
            <a:r>
              <a:rPr lang="en-US" sz="1600" dirty="0"/>
              <a:t>	</a:t>
            </a:r>
            <a:r>
              <a:rPr lang="en-US" sz="1600" dirty="0" smtClean="0"/>
              <a:t>	land-based seismic and OBS </a:t>
            </a:r>
          </a:p>
          <a:p>
            <a:r>
              <a:rPr lang="en-US" sz="1600" dirty="0" smtClean="0"/>
              <a:t>		borehole </a:t>
            </a:r>
            <a:r>
              <a:rPr lang="en-US" sz="1600" dirty="0" err="1" smtClean="0"/>
              <a:t>strainmeters</a:t>
            </a:r>
            <a:r>
              <a:rPr lang="en-US" sz="1600" dirty="0" smtClean="0"/>
              <a:t> (lowers geodetic magnitude floor)</a:t>
            </a:r>
          </a:p>
          <a:p>
            <a:r>
              <a:rPr lang="en-US" sz="1600" dirty="0"/>
              <a:t>	Finite fault source modeling (several minutes)</a:t>
            </a:r>
          </a:p>
          <a:p>
            <a:r>
              <a:rPr lang="en-US" sz="1600" dirty="0"/>
              <a:t>		GNSS static offsets, kinematic inversions</a:t>
            </a:r>
          </a:p>
          <a:p>
            <a:r>
              <a:rPr lang="en-US" sz="1600" dirty="0"/>
              <a:t>		Seafloor GNSS (static offsets only</a:t>
            </a:r>
            <a:r>
              <a:rPr lang="en-US" sz="1600" dirty="0" smtClean="0"/>
              <a:t>)</a:t>
            </a:r>
          </a:p>
          <a:p>
            <a:r>
              <a:rPr lang="en-US" sz="1600" dirty="0"/>
              <a:t>	</a:t>
            </a:r>
            <a:r>
              <a:rPr lang="en-US" sz="1600" dirty="0" smtClean="0"/>
              <a:t>	</a:t>
            </a:r>
            <a:r>
              <a:rPr lang="en-US" sz="1600" dirty="0" err="1" smtClean="0"/>
              <a:t>tiltmeters</a:t>
            </a:r>
            <a:endParaRPr lang="en-US" sz="1600" dirty="0"/>
          </a:p>
          <a:p>
            <a:r>
              <a:rPr lang="en-US" sz="1600" dirty="0"/>
              <a:t>		Ocean bottom pressure (&gt; several minutes</a:t>
            </a:r>
            <a:r>
              <a:rPr lang="en-US" sz="1600" dirty="0" smtClean="0"/>
              <a:t>)</a:t>
            </a:r>
            <a:endParaRPr lang="en-US" sz="1600" dirty="0" smtClean="0"/>
          </a:p>
          <a:p>
            <a:r>
              <a:rPr lang="en-US" sz="1600" dirty="0"/>
              <a:t>	</a:t>
            </a:r>
            <a:r>
              <a:rPr lang="en-US" sz="1600" dirty="0" smtClean="0"/>
              <a:t>W-phase (minimum 8 degree source-receiver distance)</a:t>
            </a:r>
          </a:p>
          <a:p>
            <a:r>
              <a:rPr lang="en-US" sz="1600" dirty="0"/>
              <a:t>	</a:t>
            </a:r>
            <a:r>
              <a:rPr lang="en-US" sz="1600" dirty="0" smtClean="0"/>
              <a:t>	regional seismic networks</a:t>
            </a:r>
          </a:p>
          <a:p>
            <a:endParaRPr lang="en-US" sz="1600" dirty="0"/>
          </a:p>
          <a:p>
            <a:r>
              <a:rPr lang="en-US" sz="1600" dirty="0" smtClean="0">
                <a:solidFill>
                  <a:srgbClr val="0070C0"/>
                </a:solidFill>
              </a:rPr>
              <a:t>Tsunami Early Warning (minutes to tens of minutes to hours)</a:t>
            </a:r>
          </a:p>
          <a:p>
            <a:r>
              <a:rPr lang="en-US" sz="1600" dirty="0"/>
              <a:t>	</a:t>
            </a:r>
            <a:r>
              <a:rPr lang="en-US" sz="1600" dirty="0" smtClean="0"/>
              <a:t>Near-field – Forward modeled sources from</a:t>
            </a:r>
          </a:p>
          <a:p>
            <a:r>
              <a:rPr lang="en-US" sz="1600" dirty="0"/>
              <a:t>	</a:t>
            </a:r>
            <a:r>
              <a:rPr lang="en-US" sz="1600" dirty="0" smtClean="0"/>
              <a:t>	GNSS static offsets, kinematic inversions</a:t>
            </a:r>
          </a:p>
          <a:p>
            <a:r>
              <a:rPr lang="en-US" sz="1600" dirty="0"/>
              <a:t>	</a:t>
            </a:r>
            <a:r>
              <a:rPr lang="en-US" sz="1600" dirty="0" smtClean="0"/>
              <a:t>	Ocean bottom pressure</a:t>
            </a:r>
          </a:p>
          <a:p>
            <a:r>
              <a:rPr lang="en-US" sz="1600" dirty="0"/>
              <a:t>	</a:t>
            </a:r>
            <a:r>
              <a:rPr lang="en-US" sz="1600" dirty="0" smtClean="0"/>
              <a:t>	Tide Gauges	</a:t>
            </a:r>
            <a:r>
              <a:rPr lang="en-US" sz="1600" dirty="0"/>
              <a:t>	</a:t>
            </a:r>
            <a:r>
              <a:rPr lang="en-US" sz="1600" dirty="0" smtClean="0"/>
              <a:t>	</a:t>
            </a:r>
          </a:p>
          <a:p>
            <a:r>
              <a:rPr lang="en-US" sz="1600" dirty="0"/>
              <a:t>	</a:t>
            </a:r>
            <a:r>
              <a:rPr lang="en-US" sz="1600" dirty="0" smtClean="0"/>
              <a:t>Basin Wide</a:t>
            </a:r>
          </a:p>
          <a:p>
            <a:r>
              <a:rPr lang="en-US" sz="1600" dirty="0"/>
              <a:t>	</a:t>
            </a:r>
            <a:r>
              <a:rPr lang="en-US" sz="1600" dirty="0" smtClean="0"/>
              <a:t>	Dart Buoys</a:t>
            </a:r>
          </a:p>
          <a:p>
            <a:r>
              <a:rPr lang="en-US" sz="1600" dirty="0"/>
              <a:t>	</a:t>
            </a:r>
            <a:r>
              <a:rPr lang="en-US" sz="1600" dirty="0" smtClean="0"/>
              <a:t>	</a:t>
            </a:r>
            <a:r>
              <a:rPr lang="en-US" sz="1600" dirty="0" err="1" smtClean="0"/>
              <a:t>Ionospheric</a:t>
            </a:r>
            <a:r>
              <a:rPr lang="en-US" sz="1600" dirty="0" smtClean="0"/>
              <a:t> tracking from GNSS phase observables</a:t>
            </a:r>
          </a:p>
          <a:p>
            <a:r>
              <a:rPr lang="en-US" sz="1600" dirty="0"/>
              <a:t>	</a:t>
            </a:r>
            <a:r>
              <a:rPr lang="en-US" sz="1600" dirty="0" smtClean="0"/>
              <a:t>	Gravity perturbations (if lucky, GRACE)</a:t>
            </a:r>
            <a:r>
              <a:rPr lang="en-US" dirty="0"/>
              <a:t>	</a:t>
            </a:r>
            <a:endParaRPr lang="en-US" dirty="0" smtClean="0"/>
          </a:p>
          <a:p>
            <a:r>
              <a:rPr lang="en-US" dirty="0"/>
              <a:t>		</a:t>
            </a:r>
          </a:p>
        </p:txBody>
      </p:sp>
    </p:spTree>
    <p:extLst>
      <p:ext uri="{BB962C8B-B14F-4D97-AF65-F5344CB8AC3E}">
        <p14:creationId xmlns:p14="http://schemas.microsoft.com/office/powerpoint/2010/main" val="3618286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00110"/>
          </a:xfrm>
          <a:prstGeom prst="rect">
            <a:avLst/>
          </a:prstGeom>
          <a:noFill/>
        </p:spPr>
        <p:txBody>
          <a:bodyPr wrap="square" rtlCol="0">
            <a:spAutoFit/>
          </a:bodyPr>
          <a:lstStyle/>
          <a:p>
            <a:pPr algn="ct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Overarching Theme: Different Data is Sensitive to Different Things</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460289" y="671691"/>
            <a:ext cx="8223422" cy="6186309"/>
          </a:xfrm>
          <a:prstGeom prst="rect">
            <a:avLst/>
          </a:prstGeom>
          <a:noFill/>
        </p:spPr>
        <p:txBody>
          <a:bodyPr wrap="square" rtlCol="0">
            <a:spAutoFit/>
          </a:bodyPr>
          <a:lstStyle/>
          <a:p>
            <a:r>
              <a:rPr lang="en-US" dirty="0" smtClean="0">
                <a:solidFill>
                  <a:srgbClr val="0070C0"/>
                </a:solidFill>
              </a:rPr>
              <a:t>Geodetic:</a:t>
            </a:r>
            <a:endParaRPr lang="en-US" dirty="0">
              <a:solidFill>
                <a:srgbClr val="0070C0"/>
              </a:solidFill>
            </a:endParaRPr>
          </a:p>
          <a:p>
            <a:r>
              <a:rPr lang="en-US" dirty="0" smtClean="0"/>
              <a:t>	</a:t>
            </a:r>
            <a:r>
              <a:rPr lang="en-US" dirty="0" smtClean="0">
                <a:solidFill>
                  <a:srgbClr val="FF0000"/>
                </a:solidFill>
              </a:rPr>
              <a:t>GNSS: </a:t>
            </a:r>
            <a:r>
              <a:rPr lang="en-US" dirty="0" smtClean="0"/>
              <a:t>non-inertial displacements, low frequency sensitivity</a:t>
            </a:r>
          </a:p>
          <a:p>
            <a:r>
              <a:rPr lang="en-US" dirty="0"/>
              <a:t>	</a:t>
            </a:r>
            <a:r>
              <a:rPr lang="en-US" dirty="0" err="1" smtClean="0">
                <a:solidFill>
                  <a:srgbClr val="FF0000"/>
                </a:solidFill>
              </a:rPr>
              <a:t>Strainmeters</a:t>
            </a:r>
            <a:r>
              <a:rPr lang="en-US" dirty="0" smtClean="0">
                <a:solidFill>
                  <a:srgbClr val="FF0000"/>
                </a:solidFill>
              </a:rPr>
              <a:t>: </a:t>
            </a:r>
            <a:r>
              <a:rPr lang="en-US" dirty="0" smtClean="0"/>
              <a:t>orientation of deformation, sensitive to low and high 	frequencies</a:t>
            </a:r>
            <a:endParaRPr lang="en-US" dirty="0" smtClean="0"/>
          </a:p>
          <a:p>
            <a:r>
              <a:rPr lang="en-US" dirty="0"/>
              <a:t>	</a:t>
            </a:r>
            <a:r>
              <a:rPr lang="en-US" dirty="0" err="1" smtClean="0">
                <a:solidFill>
                  <a:srgbClr val="FF0000"/>
                </a:solidFill>
              </a:rPr>
              <a:t>Tiltmeters</a:t>
            </a:r>
            <a:r>
              <a:rPr lang="en-US" dirty="0" smtClean="0">
                <a:solidFill>
                  <a:srgbClr val="FF0000"/>
                </a:solidFill>
              </a:rPr>
              <a:t>: </a:t>
            </a:r>
            <a:r>
              <a:rPr lang="en-US" dirty="0" smtClean="0"/>
              <a:t>Gradient of deformation (i.e. strain) in vertical, depth of 	deformation</a:t>
            </a:r>
            <a:endParaRPr lang="en-US" dirty="0" smtClean="0"/>
          </a:p>
          <a:p>
            <a:r>
              <a:rPr lang="en-US" dirty="0"/>
              <a:t>	</a:t>
            </a:r>
            <a:r>
              <a:rPr lang="en-US" dirty="0" smtClean="0">
                <a:solidFill>
                  <a:srgbClr val="FF0000"/>
                </a:solidFill>
              </a:rPr>
              <a:t>Gravimeters: </a:t>
            </a:r>
            <a:r>
              <a:rPr lang="en-US" dirty="0" smtClean="0"/>
              <a:t>mass changes</a:t>
            </a:r>
            <a:endParaRPr lang="en-US" dirty="0" smtClean="0"/>
          </a:p>
          <a:p>
            <a:r>
              <a:rPr lang="en-US" dirty="0"/>
              <a:t>	</a:t>
            </a:r>
            <a:r>
              <a:rPr lang="en-US" dirty="0" smtClean="0">
                <a:solidFill>
                  <a:srgbClr val="FF0000"/>
                </a:solidFill>
              </a:rPr>
              <a:t>Ocean bottom </a:t>
            </a:r>
            <a:r>
              <a:rPr lang="en-US" dirty="0" smtClean="0">
                <a:solidFill>
                  <a:srgbClr val="FF0000"/>
                </a:solidFill>
              </a:rPr>
              <a:t>pressure: </a:t>
            </a:r>
            <a:r>
              <a:rPr lang="en-US" dirty="0" smtClean="0"/>
              <a:t>integrated</a:t>
            </a:r>
            <a:r>
              <a:rPr lang="en-US" dirty="0" smtClean="0">
                <a:solidFill>
                  <a:srgbClr val="FF0000"/>
                </a:solidFill>
              </a:rPr>
              <a:t> </a:t>
            </a:r>
            <a:r>
              <a:rPr lang="en-US" dirty="0" smtClean="0"/>
              <a:t>water column changes </a:t>
            </a:r>
            <a:endParaRPr lang="en-US" dirty="0" smtClean="0"/>
          </a:p>
          <a:p>
            <a:r>
              <a:rPr lang="en-US" dirty="0"/>
              <a:t>	</a:t>
            </a:r>
            <a:r>
              <a:rPr lang="en-US" dirty="0" smtClean="0">
                <a:solidFill>
                  <a:srgbClr val="FF0000"/>
                </a:solidFill>
              </a:rPr>
              <a:t>Seafloor GNSS with wave </a:t>
            </a:r>
            <a:r>
              <a:rPr lang="en-US" dirty="0" smtClean="0">
                <a:solidFill>
                  <a:srgbClr val="FF0000"/>
                </a:solidFill>
              </a:rPr>
              <a:t>gliders: </a:t>
            </a:r>
            <a:r>
              <a:rPr lang="en-US" dirty="0" smtClean="0"/>
              <a:t>proximity to sources</a:t>
            </a:r>
          </a:p>
          <a:p>
            <a:r>
              <a:rPr lang="en-US" dirty="0"/>
              <a:t>	</a:t>
            </a:r>
            <a:r>
              <a:rPr lang="en-US" dirty="0" err="1" smtClean="0">
                <a:solidFill>
                  <a:srgbClr val="FF0000"/>
                </a:solidFill>
              </a:rPr>
              <a:t>InSAR</a:t>
            </a:r>
            <a:r>
              <a:rPr lang="en-US" dirty="0" smtClean="0">
                <a:solidFill>
                  <a:srgbClr val="FF0000"/>
                </a:solidFill>
              </a:rPr>
              <a:t>, LIDAR, photogrammetry: </a:t>
            </a:r>
            <a:r>
              <a:rPr lang="en-US" dirty="0" smtClean="0"/>
              <a:t>high resolution deformation patterns</a:t>
            </a:r>
            <a:endParaRPr lang="en-US" dirty="0" smtClean="0"/>
          </a:p>
          <a:p>
            <a:r>
              <a:rPr lang="en-US" dirty="0"/>
              <a:t>	</a:t>
            </a:r>
          </a:p>
          <a:p>
            <a:r>
              <a:rPr lang="en-US" dirty="0" smtClean="0">
                <a:solidFill>
                  <a:srgbClr val="0070C0"/>
                </a:solidFill>
              </a:rPr>
              <a:t>Seismic:</a:t>
            </a:r>
          </a:p>
          <a:p>
            <a:r>
              <a:rPr lang="en-US" dirty="0"/>
              <a:t>	</a:t>
            </a:r>
            <a:r>
              <a:rPr lang="en-US" dirty="0" smtClean="0">
                <a:solidFill>
                  <a:srgbClr val="FF0000"/>
                </a:solidFill>
              </a:rPr>
              <a:t>Land-based strong-motion and </a:t>
            </a:r>
            <a:r>
              <a:rPr lang="en-US" dirty="0" smtClean="0">
                <a:solidFill>
                  <a:srgbClr val="FF0000"/>
                </a:solidFill>
              </a:rPr>
              <a:t>broadband: </a:t>
            </a:r>
            <a:r>
              <a:rPr lang="en-US" dirty="0" smtClean="0"/>
              <a:t>low noise, high frequency 	sensitivity</a:t>
            </a:r>
            <a:endParaRPr lang="en-US" dirty="0" smtClean="0"/>
          </a:p>
          <a:p>
            <a:r>
              <a:rPr lang="en-US" dirty="0"/>
              <a:t>	</a:t>
            </a:r>
            <a:r>
              <a:rPr lang="en-US" dirty="0" smtClean="0">
                <a:solidFill>
                  <a:srgbClr val="FF0000"/>
                </a:solidFill>
              </a:rPr>
              <a:t>OBS: </a:t>
            </a:r>
            <a:r>
              <a:rPr lang="en-US" dirty="0" smtClean="0"/>
              <a:t>proximity to sources</a:t>
            </a:r>
            <a:endParaRPr lang="en-US" dirty="0" smtClean="0"/>
          </a:p>
          <a:p>
            <a:r>
              <a:rPr lang="en-US" dirty="0"/>
              <a:t>	</a:t>
            </a:r>
            <a:r>
              <a:rPr lang="en-US" dirty="0" err="1" smtClean="0">
                <a:solidFill>
                  <a:srgbClr val="FF0000"/>
                </a:solidFill>
              </a:rPr>
              <a:t>Seismogeodetic</a:t>
            </a:r>
            <a:r>
              <a:rPr lang="en-US" dirty="0" smtClean="0">
                <a:solidFill>
                  <a:srgbClr val="FF0000"/>
                </a:solidFill>
              </a:rPr>
              <a:t>: </a:t>
            </a:r>
            <a:r>
              <a:rPr lang="en-US" dirty="0" smtClean="0"/>
              <a:t>non-inertial displacements with sensitivity to both high and 	low frequencies</a:t>
            </a:r>
            <a:endParaRPr lang="en-US" dirty="0"/>
          </a:p>
          <a:p>
            <a:r>
              <a:rPr lang="en-US" dirty="0" smtClean="0">
                <a:solidFill>
                  <a:srgbClr val="0070C0"/>
                </a:solidFill>
              </a:rPr>
              <a:t>Other:</a:t>
            </a:r>
          </a:p>
          <a:p>
            <a:r>
              <a:rPr lang="en-US" dirty="0"/>
              <a:t>	</a:t>
            </a:r>
            <a:r>
              <a:rPr lang="en-US" dirty="0" smtClean="0">
                <a:solidFill>
                  <a:srgbClr val="FF0000"/>
                </a:solidFill>
              </a:rPr>
              <a:t>Tide </a:t>
            </a:r>
            <a:r>
              <a:rPr lang="en-US" dirty="0" smtClean="0">
                <a:solidFill>
                  <a:srgbClr val="FF0000"/>
                </a:solidFill>
              </a:rPr>
              <a:t>gauges: </a:t>
            </a:r>
            <a:r>
              <a:rPr lang="en-US" dirty="0" smtClean="0"/>
              <a:t>coastal sea level </a:t>
            </a:r>
            <a:endParaRPr lang="en-US" dirty="0" smtClean="0"/>
          </a:p>
          <a:p>
            <a:r>
              <a:rPr lang="en-US" dirty="0"/>
              <a:t>	</a:t>
            </a:r>
            <a:r>
              <a:rPr lang="en-US" dirty="0" smtClean="0">
                <a:solidFill>
                  <a:srgbClr val="FF0000"/>
                </a:solidFill>
              </a:rPr>
              <a:t>Buoys: </a:t>
            </a:r>
            <a:r>
              <a:rPr lang="en-US" dirty="0" smtClean="0"/>
              <a:t>regional sea level</a:t>
            </a:r>
            <a:endParaRPr lang="en-US" dirty="0" smtClean="0"/>
          </a:p>
          <a:p>
            <a:r>
              <a:rPr lang="en-US" dirty="0"/>
              <a:t>	</a:t>
            </a:r>
            <a:endParaRPr lang="en-US" dirty="0" smtClean="0"/>
          </a:p>
          <a:p>
            <a:r>
              <a:rPr lang="en-US" dirty="0"/>
              <a:t>		</a:t>
            </a:r>
          </a:p>
        </p:txBody>
      </p:sp>
    </p:spTree>
    <p:extLst>
      <p:ext uri="{BB962C8B-B14F-4D97-AF65-F5344CB8AC3E}">
        <p14:creationId xmlns:p14="http://schemas.microsoft.com/office/powerpoint/2010/main" val="82980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07886"/>
          </a:xfrm>
          <a:prstGeom prst="rect">
            <a:avLst/>
          </a:prstGeom>
          <a:noFill/>
        </p:spPr>
        <p:txBody>
          <a:bodyPr wrap="square" rtlCol="0">
            <a:spAutoFit/>
          </a:bodyPr>
          <a:lstStyle/>
          <a:p>
            <a:pPr algn="ctr"/>
            <a:r>
              <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rPr>
              <a:t>Kobayashi et al. [2006] – 2005 Mw 7.0 Fukuoka Prefecture Earthquake</a:t>
            </a:r>
          </a:p>
        </p:txBody>
      </p:sp>
      <p:pic>
        <p:nvPicPr>
          <p:cNvPr id="2" name="Picture 1"/>
          <p:cNvPicPr>
            <a:picLocks noChangeAspect="1"/>
          </p:cNvPicPr>
          <p:nvPr/>
        </p:nvPicPr>
        <p:blipFill>
          <a:blip r:embed="rId2"/>
          <a:stretch>
            <a:fillRect/>
          </a:stretch>
        </p:blipFill>
        <p:spPr>
          <a:xfrm>
            <a:off x="336971" y="1784761"/>
            <a:ext cx="5211058" cy="4048526"/>
          </a:xfrm>
          <a:prstGeom prst="rect">
            <a:avLst/>
          </a:prstGeom>
        </p:spPr>
      </p:pic>
      <p:sp>
        <p:nvSpPr>
          <p:cNvPr id="4" name="TextBox 3"/>
          <p:cNvSpPr txBox="1"/>
          <p:nvPr/>
        </p:nvSpPr>
        <p:spPr>
          <a:xfrm>
            <a:off x="5623201" y="1885764"/>
            <a:ext cx="2949300" cy="2585323"/>
          </a:xfrm>
          <a:prstGeom prst="rect">
            <a:avLst/>
          </a:prstGeom>
          <a:noFill/>
        </p:spPr>
        <p:txBody>
          <a:bodyPr wrap="square" rtlCol="0">
            <a:spAutoFit/>
          </a:bodyPr>
          <a:lstStyle/>
          <a:p>
            <a:r>
              <a:rPr lang="en-US" dirty="0">
                <a:latin typeface="+mj-lt"/>
                <a:ea typeface="Verdana" panose="020B0604030504040204" pitchFamily="34" charset="0"/>
                <a:cs typeface="Verdana" panose="020B0604030504040204" pitchFamily="34" charset="0"/>
              </a:rPr>
              <a:t>High-rate GPS inversion indicated more shallow slip under the area of maximum damage than the strong-motion inversion</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Joint inversion was able to capture both the shallow and deep behavior</a:t>
            </a:r>
          </a:p>
        </p:txBody>
      </p:sp>
    </p:spTree>
    <p:extLst>
      <p:ext uri="{BB962C8B-B14F-4D97-AF65-F5344CB8AC3E}">
        <p14:creationId xmlns:p14="http://schemas.microsoft.com/office/powerpoint/2010/main" val="1070894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1" cy="738664"/>
          </a:xfrm>
          <a:prstGeom prst="rect">
            <a:avLst/>
          </a:prstGeom>
          <a:noFill/>
        </p:spPr>
        <p:txBody>
          <a:bodyPr wrap="square" rtlCol="0">
            <a:spAutoFit/>
          </a:bodyPr>
          <a:lstStyle/>
          <a:p>
            <a:pPr algn="ctr"/>
            <a:r>
              <a:rPr lang="en-US" sz="21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Earthquake Early Warning </a:t>
            </a:r>
            <a:r>
              <a:rPr lang="en-US" sz="21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Pd</a:t>
            </a:r>
            <a:r>
              <a:rPr lang="en-US" sz="21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t>
            </a:r>
            <a:r>
              <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rPr>
              <a:t>Scaling of </a:t>
            </a:r>
            <a:r>
              <a:rPr lang="en-US" sz="2100" dirty="0" err="1">
                <a:solidFill>
                  <a:srgbClr val="C00000"/>
                </a:solidFill>
                <a:latin typeface="Verdana" panose="020B0604030504040204" pitchFamily="34" charset="0"/>
                <a:ea typeface="Verdana" panose="020B0604030504040204" pitchFamily="34" charset="0"/>
                <a:cs typeface="Verdana" panose="020B0604030504040204" pitchFamily="34" charset="0"/>
              </a:rPr>
              <a:t>Seismogeodesy</a:t>
            </a:r>
            <a:r>
              <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rPr>
              <a:t> vs. </a:t>
            </a:r>
            <a:r>
              <a:rPr lang="en-US" sz="21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Strong-Motion for Large Earthquakes</a:t>
            </a:r>
            <a:endPar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stretch>
            <a:fillRect/>
          </a:stretch>
        </p:blipFill>
        <p:spPr>
          <a:xfrm>
            <a:off x="643432" y="950477"/>
            <a:ext cx="7857134" cy="3871549"/>
          </a:xfrm>
          <a:prstGeom prst="rect">
            <a:avLst/>
          </a:prstGeom>
        </p:spPr>
      </p:pic>
      <p:sp>
        <p:nvSpPr>
          <p:cNvPr id="6" name="TextBox 5"/>
          <p:cNvSpPr txBox="1"/>
          <p:nvPr/>
        </p:nvSpPr>
        <p:spPr>
          <a:xfrm>
            <a:off x="6453248" y="6492249"/>
            <a:ext cx="5543550" cy="300082"/>
          </a:xfrm>
          <a:prstGeom prst="rect">
            <a:avLst/>
          </a:prstGeom>
          <a:noFill/>
        </p:spPr>
        <p:txBody>
          <a:bodyPr wrap="square" rtlCol="0">
            <a:spAutoFit/>
          </a:bodyPr>
          <a:lstStyle/>
          <a:p>
            <a:r>
              <a:rPr lang="en-US" sz="1350" dirty="0">
                <a:latin typeface="Verdana" pitchFamily="34" charset="0"/>
                <a:ea typeface="Verdana" pitchFamily="34" charset="0"/>
                <a:cs typeface="Verdana" pitchFamily="34" charset="0"/>
              </a:rPr>
              <a:t>Crowell et al</a:t>
            </a:r>
            <a:r>
              <a:rPr lang="en-US" sz="1350" dirty="0" smtClean="0">
                <a:latin typeface="Verdana" pitchFamily="34" charset="0"/>
                <a:ea typeface="Verdana" pitchFamily="34" charset="0"/>
                <a:cs typeface="Verdana" pitchFamily="34" charset="0"/>
              </a:rPr>
              <a:t>. [2013]</a:t>
            </a:r>
            <a:endParaRPr lang="en-GB" sz="1350" dirty="0">
              <a:latin typeface="Verdana" pitchFamily="34" charset="0"/>
              <a:ea typeface="Verdana" pitchFamily="34" charset="0"/>
              <a:cs typeface="Verdana" pitchFamily="34" charset="0"/>
            </a:endParaRPr>
          </a:p>
        </p:txBody>
      </p:sp>
      <p:sp>
        <p:nvSpPr>
          <p:cNvPr id="3" name="TextBox 2"/>
          <p:cNvSpPr txBox="1"/>
          <p:nvPr/>
        </p:nvSpPr>
        <p:spPr>
          <a:xfrm>
            <a:off x="555585" y="5056973"/>
            <a:ext cx="4016414" cy="1477328"/>
          </a:xfrm>
          <a:prstGeom prst="rect">
            <a:avLst/>
          </a:prstGeom>
          <a:noFill/>
        </p:spPr>
        <p:txBody>
          <a:bodyPr wrap="square" rtlCol="0">
            <a:spAutoFit/>
          </a:bodyPr>
          <a:lstStyle/>
          <a:p>
            <a:r>
              <a:rPr lang="en-US" dirty="0" err="1" smtClean="0"/>
              <a:t>Pd</a:t>
            </a:r>
            <a:r>
              <a:rPr lang="en-US" dirty="0" smtClean="0"/>
              <a:t> is the peak displacement during the first 5 seconds after the P-wave arrival – </a:t>
            </a:r>
            <a:r>
              <a:rPr lang="en-US" dirty="0" err="1" smtClean="0"/>
              <a:t>ElarmS</a:t>
            </a:r>
            <a:r>
              <a:rPr lang="en-US" dirty="0" smtClean="0"/>
              <a:t> relies on the scaling between </a:t>
            </a:r>
            <a:r>
              <a:rPr lang="en-US" dirty="0" err="1" smtClean="0"/>
              <a:t>Pd</a:t>
            </a:r>
            <a:r>
              <a:rPr lang="en-US" dirty="0" smtClean="0"/>
              <a:t> and distance from the earthquake to determine magnitude</a:t>
            </a:r>
            <a:endParaRPr lang="en-US" dirty="0"/>
          </a:p>
        </p:txBody>
      </p:sp>
      <p:sp>
        <p:nvSpPr>
          <p:cNvPr id="7" name="TextBox 6"/>
          <p:cNvSpPr txBox="1"/>
          <p:nvPr/>
        </p:nvSpPr>
        <p:spPr>
          <a:xfrm>
            <a:off x="4834360" y="5056973"/>
            <a:ext cx="4016414" cy="1200329"/>
          </a:xfrm>
          <a:prstGeom prst="rect">
            <a:avLst/>
          </a:prstGeom>
          <a:noFill/>
        </p:spPr>
        <p:txBody>
          <a:bodyPr wrap="square" rtlCol="0">
            <a:spAutoFit/>
          </a:bodyPr>
          <a:lstStyle/>
          <a:p>
            <a:r>
              <a:rPr lang="en-US" dirty="0" smtClean="0"/>
              <a:t>For large events, </a:t>
            </a:r>
            <a:r>
              <a:rPr lang="en-US" dirty="0" err="1" smtClean="0"/>
              <a:t>Pd</a:t>
            </a:r>
            <a:r>
              <a:rPr lang="en-US" dirty="0" smtClean="0"/>
              <a:t> calculations from strong-motion recordings saturate. </a:t>
            </a:r>
            <a:r>
              <a:rPr lang="en-US" dirty="0" err="1" smtClean="0"/>
              <a:t>Seismogeodetic</a:t>
            </a:r>
            <a:r>
              <a:rPr lang="en-US" dirty="0" smtClean="0"/>
              <a:t> displacements do no saturate due to low-frequency sensitivity</a:t>
            </a:r>
            <a:endParaRPr lang="en-US" dirty="0"/>
          </a:p>
        </p:txBody>
      </p:sp>
    </p:spTree>
    <p:extLst>
      <p:ext uri="{BB962C8B-B14F-4D97-AF65-F5344CB8AC3E}">
        <p14:creationId xmlns:p14="http://schemas.microsoft.com/office/powerpoint/2010/main" val="31217939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6487" y="1277225"/>
            <a:ext cx="4676384" cy="4800675"/>
          </a:xfrm>
          <a:prstGeom prst="rect">
            <a:avLst/>
          </a:prstGeom>
        </p:spPr>
      </p:pic>
      <p:sp>
        <p:nvSpPr>
          <p:cNvPr id="3" name="TextBox 2"/>
          <p:cNvSpPr txBox="1"/>
          <p:nvPr/>
        </p:nvSpPr>
        <p:spPr>
          <a:xfrm>
            <a:off x="-1" y="0"/>
            <a:ext cx="9144001" cy="415498"/>
          </a:xfrm>
          <a:prstGeom prst="rect">
            <a:avLst/>
          </a:prstGeom>
          <a:noFill/>
        </p:spPr>
        <p:txBody>
          <a:bodyPr wrap="square" rtlCol="0">
            <a:spAutoFit/>
          </a:bodyPr>
          <a:lstStyle/>
          <a:p>
            <a:pPr algn="ctr"/>
            <a:r>
              <a:rPr lang="en-US" sz="21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PBO Borehole </a:t>
            </a:r>
            <a:r>
              <a:rPr lang="en-US" sz="21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Strainmeter</a:t>
            </a:r>
            <a:r>
              <a:rPr lang="en-US" sz="21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Applicability to Early Warning </a:t>
            </a:r>
            <a:endPar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3"/>
          <a:stretch>
            <a:fillRect/>
          </a:stretch>
        </p:blipFill>
        <p:spPr>
          <a:xfrm>
            <a:off x="232524" y="1449625"/>
            <a:ext cx="3874196" cy="3846276"/>
          </a:xfrm>
          <a:prstGeom prst="rect">
            <a:avLst/>
          </a:prstGeom>
        </p:spPr>
      </p:pic>
    </p:spTree>
    <p:extLst>
      <p:ext uri="{BB962C8B-B14F-4D97-AF65-F5344CB8AC3E}">
        <p14:creationId xmlns:p14="http://schemas.microsoft.com/office/powerpoint/2010/main" val="2514308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3999" y="1192427"/>
            <a:ext cx="7729324" cy="5572303"/>
          </a:xfrm>
          <a:prstGeom prst="rect">
            <a:avLst/>
          </a:prstGeom>
        </p:spPr>
      </p:pic>
      <p:sp>
        <p:nvSpPr>
          <p:cNvPr id="3" name="TextBox 2"/>
          <p:cNvSpPr txBox="1"/>
          <p:nvPr/>
        </p:nvSpPr>
        <p:spPr>
          <a:xfrm>
            <a:off x="-1" y="0"/>
            <a:ext cx="9130661" cy="707886"/>
          </a:xfrm>
          <a:prstGeom prst="rect">
            <a:avLst/>
          </a:prstGeom>
          <a:noFill/>
        </p:spPr>
        <p:txBody>
          <a:bodyPr wrap="square" rtlCol="0">
            <a:spAutoFit/>
          </a:bodyPr>
          <a:lstStyle/>
          <a:p>
            <a:pPr algn="ct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Melgar</a:t>
            </a:r>
            <a:r>
              <a:rPr lang="en-US" sz="20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 et al. [2013] – A systematic difference between source models using static offsets from GPS versus </a:t>
            </a:r>
            <a:r>
              <a:rPr lang="en-US" sz="2000" dirty="0" err="1" smtClean="0">
                <a:solidFill>
                  <a:srgbClr val="C00000"/>
                </a:solidFill>
                <a:latin typeface="Verdana" panose="020B0604030504040204" pitchFamily="34" charset="0"/>
                <a:ea typeface="Verdana" panose="020B0604030504040204" pitchFamily="34" charset="0"/>
                <a:cs typeface="Verdana" panose="020B0604030504040204" pitchFamily="34" charset="0"/>
              </a:rPr>
              <a:t>seismogeodesy</a:t>
            </a:r>
            <a:endParaRPr lang="en-US" sz="20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0868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9815</TotalTime>
  <Words>582</Words>
  <Application>Microsoft Office PowerPoint</Application>
  <PresentationFormat>On-screen Show (4:3)</PresentationFormat>
  <Paragraphs>119</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Calibri Light</vt:lpstr>
      <vt:lpstr>Verdana</vt:lpstr>
      <vt:lpstr>Wingdings 2</vt:lpstr>
      <vt:lpstr>HDOfficeLightV0</vt:lpstr>
      <vt:lpstr>Integrated Analyses for Monitoring and Rapid Source Modeling of Earthquakes and Tsunamis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Analyses for Monitoring and Rapid Source Modeling of Earthquakes and Tsunamis</dc:title>
  <dc:creator>Brendan Crowell</dc:creator>
  <cp:lastModifiedBy>Brendan Crowell</cp:lastModifiedBy>
  <cp:revision>26</cp:revision>
  <dcterms:created xsi:type="dcterms:W3CDTF">2015-05-06T20:13:30Z</dcterms:created>
  <dcterms:modified xsi:type="dcterms:W3CDTF">2015-05-13T20:26:51Z</dcterms:modified>
</cp:coreProperties>
</file>