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6" r:id="rId7"/>
    <p:sldId id="262" r:id="rId8"/>
    <p:sldId id="263" r:id="rId9"/>
    <p:sldId id="267" r:id="rId10"/>
    <p:sldId id="279" r:id="rId11"/>
    <p:sldId id="268" r:id="rId12"/>
    <p:sldId id="269" r:id="rId13"/>
    <p:sldId id="271" r:id="rId14"/>
    <p:sldId id="270" r:id="rId15"/>
    <p:sldId id="278" r:id="rId16"/>
    <p:sldId id="275" r:id="rId17"/>
    <p:sldId id="273" r:id="rId18"/>
    <p:sldId id="276" r:id="rId19"/>
    <p:sldId id="277" r:id="rId20"/>
    <p:sldId id="259" r:id="rId21"/>
    <p:sldId id="274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3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0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6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7A6A-9512-F448-BE1C-AF6F3AAA20B3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E58A-AEFB-A74F-A4F3-001B5435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Light"/>
                <a:cs typeface="Myriad Light"/>
              </a:defRPr>
            </a:lvl1pPr>
          </a:lstStyle>
          <a:p>
            <a:fld id="{580E7A6A-9512-F448-BE1C-AF6F3AAA20B3}" type="datetimeFigureOut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Light"/>
                <a:cs typeface="Myriad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Light"/>
                <a:cs typeface="Myriad Light"/>
              </a:defRPr>
            </a:lvl1pPr>
          </a:lstStyle>
          <a:p>
            <a:fld id="{76F1E58A-AEFB-A74F-A4F3-001B5435E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Light"/>
          <a:ea typeface="+mj-ea"/>
          <a:cs typeface="Myriad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Light"/>
          <a:ea typeface="+mn-ea"/>
          <a:cs typeface="Myriad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Light"/>
          <a:ea typeface="+mn-ea"/>
          <a:cs typeface="Myriad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Light"/>
          <a:ea typeface="+mn-ea"/>
          <a:cs typeface="Myriad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Light"/>
          <a:ea typeface="+mn-ea"/>
          <a:cs typeface="Myria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Light"/>
          <a:ea typeface="+mn-ea"/>
          <a:cs typeface="Myria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92.JP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72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yriad Pro Semibold"/>
                <a:cs typeface="Myriad Pro Semibold"/>
              </a:rPr>
              <a:t>“Possibilities </a:t>
            </a:r>
            <a:r>
              <a:rPr lang="en-US" dirty="0">
                <a:latin typeface="Myriad Pro Semibold"/>
                <a:cs typeface="Myriad Pro Semibold"/>
              </a:rPr>
              <a:t>for offshore </a:t>
            </a:r>
            <a:r>
              <a:rPr lang="en-US" dirty="0" smtClean="0">
                <a:latin typeface="Myriad Pro Semibold"/>
                <a:cs typeface="Myriad Pro Semibold"/>
              </a:rPr>
              <a:t>geodesy”</a:t>
            </a:r>
            <a:endParaRPr lang="en-US" dirty="0">
              <a:latin typeface="Myriad Pro Semibold"/>
              <a:cs typeface="Myriad Pro Semi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2802467"/>
            <a:ext cx="8398933" cy="175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0090"/>
                </a:solidFill>
                <a:latin typeface="Myriad Pro Semibold"/>
                <a:cs typeface="Myriad Pro Semibold"/>
              </a:rPr>
              <a:t>Questions of importance for understanding </a:t>
            </a:r>
            <a:r>
              <a:rPr lang="en-US" dirty="0">
                <a:solidFill>
                  <a:srgbClr val="000090"/>
                </a:solidFill>
              </a:rPr>
              <a:t>S.Z. </a:t>
            </a:r>
            <a:r>
              <a:rPr lang="en-US" dirty="0" smtClean="0">
                <a:solidFill>
                  <a:srgbClr val="000090"/>
                </a:solidFill>
                <a:latin typeface="Myriad Pro Semibold"/>
                <a:cs typeface="Myriad Pro Semibold"/>
              </a:rPr>
              <a:t>deformation offshore and tools that might be applied to address them.</a:t>
            </a:r>
          </a:p>
          <a:p>
            <a:endParaRPr lang="en-US" dirty="0" smtClean="0">
              <a:solidFill>
                <a:srgbClr val="FFFF00"/>
              </a:solidFill>
              <a:latin typeface="Myriad Pro Semibold"/>
              <a:cs typeface="Myriad Pro Semibold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Myriad Pro Semibold"/>
                <a:cs typeface="Myriad Pro Semibold"/>
              </a:rPr>
              <a:t>April 15</a:t>
            </a:r>
            <a:r>
              <a:rPr lang="en-US" baseline="30000" dirty="0" smtClean="0">
                <a:solidFill>
                  <a:srgbClr val="000090"/>
                </a:solidFill>
                <a:latin typeface="Myriad Pro Semibold"/>
                <a:cs typeface="Myriad Pro Semibold"/>
              </a:rPr>
              <a:t>th</a:t>
            </a:r>
            <a:r>
              <a:rPr lang="en-US" dirty="0" smtClean="0">
                <a:solidFill>
                  <a:srgbClr val="000090"/>
                </a:solidFill>
                <a:latin typeface="Myriad Pro Semibold"/>
                <a:cs typeface="Myriad Pro Semibold"/>
              </a:rPr>
              <a:t>, 2015</a:t>
            </a:r>
            <a:endParaRPr lang="en-US" dirty="0">
              <a:solidFill>
                <a:srgbClr val="000090"/>
              </a:solidFill>
              <a:latin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89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04-15 at 11.07.14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28" b="-20228"/>
          <a:stretch>
            <a:fillRect/>
          </a:stretch>
        </p:blipFill>
        <p:spPr>
          <a:xfrm>
            <a:off x="457200" y="-271297"/>
            <a:ext cx="3236950" cy="2431235"/>
          </a:xfrm>
        </p:spPr>
      </p:pic>
      <p:pic>
        <p:nvPicPr>
          <p:cNvPr id="6" name="Picture 5" descr="Screen Shot 2015-04-15 at 11.06.5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048" y="-564745"/>
            <a:ext cx="6669991" cy="1982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35" y="1943665"/>
            <a:ext cx="3608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Seafloor geodetic measurements used to observe </a:t>
            </a:r>
            <a:r>
              <a:rPr lang="en-US" dirty="0" err="1" smtClean="0"/>
              <a:t>interseismic</a:t>
            </a:r>
            <a:r>
              <a:rPr lang="en-US" dirty="0" smtClean="0"/>
              <a:t> locking behavior at Peru-Chili trench, specific focus is near the trench. </a:t>
            </a:r>
          </a:p>
          <a:p>
            <a:endParaRPr lang="en-US" dirty="0"/>
          </a:p>
          <a:p>
            <a:r>
              <a:rPr lang="en-US" dirty="0" smtClean="0"/>
              <a:t>Relies on Acoustic-GPS at two stations, in 2001 and 2003 (reoccupying installed benchmarks)</a:t>
            </a:r>
          </a:p>
          <a:p>
            <a:endParaRPr lang="en-US" dirty="0"/>
          </a:p>
          <a:p>
            <a:r>
              <a:rPr lang="en-US" dirty="0" smtClean="0"/>
              <a:t>Used observations to determine no-slip on the plate interface between 2-40 km depth.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3681" y="1943665"/>
            <a:ext cx="4536211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Seafloor geodetic measurements used to observe </a:t>
            </a:r>
            <a:r>
              <a:rPr lang="en-US" dirty="0" err="1" smtClean="0"/>
              <a:t>coseismic</a:t>
            </a:r>
            <a:r>
              <a:rPr lang="en-US" dirty="0" smtClean="0"/>
              <a:t> slip behavior at Japan trench – focus on frontal wedge.</a:t>
            </a:r>
          </a:p>
          <a:p>
            <a:endParaRPr lang="en-US" dirty="0"/>
          </a:p>
          <a:p>
            <a:r>
              <a:rPr lang="en-US" dirty="0" smtClean="0"/>
              <a:t>Uses pressure sensors (on OBS; drift rate of </a:t>
            </a:r>
            <a:r>
              <a:rPr lang="en-US" dirty="0"/>
              <a:t> 0.3 </a:t>
            </a:r>
            <a:r>
              <a:rPr lang="en-US" dirty="0" err="1"/>
              <a:t>hPa</a:t>
            </a:r>
            <a:r>
              <a:rPr lang="en-US" dirty="0"/>
              <a:t>/</a:t>
            </a:r>
            <a:r>
              <a:rPr lang="en-US" dirty="0" smtClean="0"/>
              <a:t>day) for vertical displacement, and  surveying (acoustic ranging; +/- 20 m) of benchmarks. </a:t>
            </a:r>
          </a:p>
          <a:p>
            <a:endParaRPr lang="en-US" dirty="0"/>
          </a:p>
          <a:p>
            <a:r>
              <a:rPr lang="en-US" dirty="0" smtClean="0"/>
              <a:t>Used observations to determine uplift of 5 m and horizontal </a:t>
            </a:r>
            <a:r>
              <a:rPr lang="en-US" dirty="0" err="1" smtClean="0"/>
              <a:t>displ</a:t>
            </a:r>
            <a:r>
              <a:rPr lang="en-US" dirty="0" smtClean="0"/>
              <a:t>. Of 60-70 m (+/- 20 m) along frontal wedge.</a:t>
            </a:r>
          </a:p>
          <a:p>
            <a:endParaRPr lang="en-US" dirty="0"/>
          </a:p>
          <a:p>
            <a:r>
              <a:rPr lang="en-US" sz="1600" dirty="0"/>
              <a:t>Horizontal displacements compare to acoustic/GPS stations Sato et al. 2011 (error of 50-60 cm) landward – showing ~30 m horizontal </a:t>
            </a:r>
            <a:r>
              <a:rPr lang="en-US" sz="1600" dirty="0" err="1"/>
              <a:t>displ</a:t>
            </a:r>
            <a:r>
              <a:rPr lang="en-US" sz="1600" dirty="0" smtClean="0"/>
              <a:t>. – implies large offset along normal fault, and large displacement within shallow fault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8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15 at 10.22.03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7" r="-9007"/>
          <a:stretch>
            <a:fillRect/>
          </a:stretch>
        </p:blipFill>
        <p:spPr>
          <a:xfrm>
            <a:off x="-272875" y="1090651"/>
            <a:ext cx="9824690" cy="5403201"/>
          </a:xfrm>
        </p:spPr>
      </p:pic>
      <p:sp>
        <p:nvSpPr>
          <p:cNvPr id="5" name="TextBox 4"/>
          <p:cNvSpPr txBox="1"/>
          <p:nvPr/>
        </p:nvSpPr>
        <p:spPr>
          <a:xfrm>
            <a:off x="7083059" y="798547"/>
            <a:ext cx="20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Gagnon et al.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67" r="-37967"/>
          <a:stretch>
            <a:fillRect/>
          </a:stretch>
        </p:blipFill>
        <p:spPr>
          <a:xfrm>
            <a:off x="2617005" y="2332037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42" y="173806"/>
            <a:ext cx="4252698" cy="3599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4911" y="158595"/>
            <a:ext cx="20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Gagnon et al. 2005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76" y="3901474"/>
            <a:ext cx="35058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REVEL plate convergence vector (</a:t>
            </a:r>
            <a:r>
              <a:rPr lang="en-US" sz="800" dirty="0" smtClean="0"/>
              <a:t>64mmyr </a:t>
            </a:r>
            <a:r>
              <a:rPr lang="en-US" sz="800" dirty="0"/>
              <a:t>at N </a:t>
            </a:r>
            <a:r>
              <a:rPr lang="en-US" sz="800" dirty="0" smtClean="0"/>
              <a:t>82</a:t>
            </a:r>
            <a:r>
              <a:rPr lang="en-US" sz="800" b="1" dirty="0" smtClean="0"/>
              <a:t> </a:t>
            </a:r>
            <a:r>
              <a:rPr lang="en-US" sz="800" dirty="0"/>
              <a:t>E) is shown</a:t>
            </a:r>
          </a:p>
          <a:p>
            <a:r>
              <a:rPr lang="en-US" sz="800" dirty="0"/>
              <a:t>relative to stable South </a:t>
            </a:r>
            <a:r>
              <a:rPr lang="en-US" sz="800" dirty="0" smtClean="0"/>
              <a:t>America. </a:t>
            </a:r>
            <a:r>
              <a:rPr lang="en-US" sz="800" dirty="0"/>
              <a:t>Vector solutions for Nazca convergence, </a:t>
            </a:r>
            <a:r>
              <a:rPr lang="en-US" sz="800" dirty="0" smtClean="0"/>
              <a:t>temporary land </a:t>
            </a:r>
            <a:r>
              <a:rPr lang="en-US" sz="800" dirty="0"/>
              <a:t>stations and transponder arrays are shown relative to stable South America </a:t>
            </a:r>
            <a:r>
              <a:rPr lang="en-US" sz="800" dirty="0" smtClean="0"/>
              <a:t>through the </a:t>
            </a:r>
            <a:r>
              <a:rPr lang="en-US" sz="800" dirty="0"/>
              <a:t>use of ITRF00 (ref. 25).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730" y="5414910"/>
            <a:ext cx="4213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Models of surface deformation and plate organization. </a:t>
            </a:r>
            <a:r>
              <a:rPr lang="en-US" sz="800" b="1" dirty="0"/>
              <a:t>a</a:t>
            </a:r>
            <a:r>
              <a:rPr lang="en-US" sz="800" dirty="0"/>
              <a:t>, </a:t>
            </a:r>
            <a:r>
              <a:rPr lang="en-US" sz="800" dirty="0" err="1" smtClean="0"/>
              <a:t>Modellng</a:t>
            </a:r>
            <a:r>
              <a:rPr lang="en-US" sz="800" dirty="0" smtClean="0"/>
              <a:t> surface deformation</a:t>
            </a:r>
            <a:r>
              <a:rPr lang="en-US" sz="800" dirty="0"/>
              <a:t>: 3D-def model of the surface expression of a no-slip condition between the</a:t>
            </a:r>
          </a:p>
          <a:p>
            <a:r>
              <a:rPr lang="en-US" sz="800" dirty="0"/>
              <a:t>Nazca and South America plates. The onset of the no-slip zone was successively lowered</a:t>
            </a:r>
          </a:p>
          <a:p>
            <a:r>
              <a:rPr lang="en-US" sz="800" dirty="0"/>
              <a:t>from the trench to 10 km depth. Asterisk, model uses the convergence vector from ref. 20.</a:t>
            </a:r>
          </a:p>
          <a:p>
            <a:r>
              <a:rPr lang="en-US" sz="800" dirty="0"/>
              <a:t>Double asterisk, model uses a steeper dip. </a:t>
            </a:r>
            <a:r>
              <a:rPr lang="en-US" sz="800" b="1" dirty="0"/>
              <a:t>b</a:t>
            </a:r>
            <a:r>
              <a:rPr lang="en-US" sz="800" dirty="0"/>
              <a:t>, Plate organization: trench perpendicular</a:t>
            </a:r>
          </a:p>
          <a:p>
            <a:r>
              <a:rPr lang="en-US" sz="800" dirty="0"/>
              <a:t>profile from the Nazca to the South America plate around 128 S. Topography combines</a:t>
            </a:r>
          </a:p>
          <a:p>
            <a:r>
              <a:rPr lang="en-US" sz="800" dirty="0" err="1"/>
              <a:t>multibeam</a:t>
            </a:r>
            <a:r>
              <a:rPr lang="en-US" sz="800" dirty="0"/>
              <a:t> sonar and satellite altimetry </a:t>
            </a:r>
            <a:r>
              <a:rPr lang="en-US" sz="800" dirty="0" smtClean="0"/>
              <a:t>data. </a:t>
            </a:r>
            <a:r>
              <a:rPr lang="en-US" sz="800" dirty="0"/>
              <a:t>Displacement (and 1</a:t>
            </a:r>
            <a:r>
              <a:rPr lang="en-US" sz="800" dirty="0">
                <a:latin typeface="Symbol" charset="2"/>
                <a:cs typeface="Symbol" charset="2"/>
              </a:rPr>
              <a:t>j</a:t>
            </a:r>
            <a:r>
              <a:rPr lang="en-US" sz="800" dirty="0"/>
              <a:t> errors)</a:t>
            </a:r>
          </a:p>
          <a:p>
            <a:r>
              <a:rPr lang="en-US" sz="800" dirty="0"/>
              <a:t>perpendicular to the trench relative to stable South America are shown as triangles for</a:t>
            </a:r>
          </a:p>
          <a:p>
            <a:r>
              <a:rPr lang="en-US" sz="800" dirty="0"/>
              <a:t>temporary land stations and transponder arrays, and squares for land stations from ref. 8.</a:t>
            </a:r>
          </a:p>
          <a:p>
            <a:r>
              <a:rPr lang="en-US" sz="800" dirty="0"/>
              <a:t>letters to </a:t>
            </a:r>
            <a:r>
              <a:rPr lang="en-US" sz="800" dirty="0" smtClean="0"/>
              <a:t>nature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909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4-15 at 10.30.30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370" r="-36370"/>
          <a:stretch>
            <a:fillRect/>
          </a:stretch>
        </p:blipFill>
        <p:spPr>
          <a:xfrm>
            <a:off x="2917744" y="0"/>
            <a:ext cx="7743999" cy="4258901"/>
          </a:xfrm>
        </p:spPr>
      </p:pic>
      <p:sp>
        <p:nvSpPr>
          <p:cNvPr id="5" name="TextBox 4"/>
          <p:cNvSpPr txBox="1"/>
          <p:nvPr/>
        </p:nvSpPr>
        <p:spPr>
          <a:xfrm>
            <a:off x="7519647" y="120749"/>
            <a:ext cx="144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Ito et al., 2011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23487" y="4258901"/>
            <a:ext cx="6098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Time series of observed bottom pressures at</a:t>
            </a:r>
          </a:p>
          <a:p>
            <a:r>
              <a:rPr lang="en-US" sz="1200" dirty="0"/>
              <a:t>TJT1. (top) Bottom pressures from April, 2010 to the end</a:t>
            </a:r>
          </a:p>
          <a:p>
            <a:r>
              <a:rPr lang="en-US" sz="1200" dirty="0"/>
              <a:t>of March, 2011. (bottom) Enlargement of the interval</a:t>
            </a:r>
          </a:p>
          <a:p>
            <a:r>
              <a:rPr lang="en-US" sz="1200" dirty="0"/>
              <a:t>between 7 March and 16 March, 2011. Red lines represent</a:t>
            </a:r>
          </a:p>
          <a:p>
            <a:r>
              <a:rPr lang="en-US" sz="1200" dirty="0"/>
              <a:t>observed bottom pressures after the removal of ocean tide</a:t>
            </a:r>
          </a:p>
          <a:p>
            <a:r>
              <a:rPr lang="en-US" sz="1200" dirty="0"/>
              <a:t>effects. Relative variations in pressure (</a:t>
            </a:r>
            <a:r>
              <a:rPr lang="en-US" sz="1200" dirty="0" err="1"/>
              <a:t>hPa</a:t>
            </a:r>
            <a:r>
              <a:rPr lang="en-US" sz="1200" dirty="0"/>
              <a:t>) correspond to</a:t>
            </a:r>
          </a:p>
          <a:p>
            <a:r>
              <a:rPr lang="en-US" sz="1200" dirty="0"/>
              <a:t>relative vertical displacements (cm).</a:t>
            </a:r>
          </a:p>
        </p:txBody>
      </p:sp>
      <p:pic>
        <p:nvPicPr>
          <p:cNvPr id="7" name="Picture 6" descr="Screen Shot 2015-04-15 at 10.30.1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96" y="1932150"/>
            <a:ext cx="4212152" cy="42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556" r="-94556"/>
          <a:stretch>
            <a:fillRect/>
          </a:stretch>
        </p:blipFill>
        <p:spPr>
          <a:xfrm>
            <a:off x="-3138625" y="179272"/>
            <a:ext cx="11825425" cy="6503528"/>
          </a:xfrm>
        </p:spPr>
      </p:pic>
      <p:sp>
        <p:nvSpPr>
          <p:cNvPr id="5" name="TextBox 4"/>
          <p:cNvSpPr txBox="1"/>
          <p:nvPr/>
        </p:nvSpPr>
        <p:spPr>
          <a:xfrm>
            <a:off x="6652293" y="372682"/>
            <a:ext cx="144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Ito et al., 2011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35100" y="1579713"/>
            <a:ext cx="3244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Two</a:t>
            </a:r>
            <a:r>
              <a:rPr lang="en-US" sz="1000" b="1" dirty="0"/>
              <a:t>‐</a:t>
            </a:r>
            <a:r>
              <a:rPr lang="en-US" sz="1000" dirty="0"/>
              <a:t> dimensional fault model in the </a:t>
            </a:r>
            <a:r>
              <a:rPr lang="en-US" sz="1000" dirty="0" smtClean="0"/>
              <a:t>cross section</a:t>
            </a:r>
            <a:endParaRPr lang="en-US" sz="1000" dirty="0"/>
          </a:p>
          <a:p>
            <a:r>
              <a:rPr lang="en-US" sz="1000" dirty="0"/>
              <a:t>perpendicular to the trench axis. The red line indicates</a:t>
            </a:r>
          </a:p>
          <a:p>
            <a:r>
              <a:rPr lang="en-US" sz="1000" dirty="0"/>
              <a:t>the plate boundary assumed in a two</a:t>
            </a:r>
            <a:r>
              <a:rPr lang="en-US" sz="1000" b="1" dirty="0"/>
              <a:t>‐</a:t>
            </a:r>
            <a:r>
              <a:rPr lang="en-US" sz="1000" dirty="0"/>
              <a:t> dimensional elastic</a:t>
            </a:r>
          </a:p>
          <a:p>
            <a:r>
              <a:rPr lang="en-US" sz="1000" dirty="0"/>
              <a:t>half</a:t>
            </a:r>
            <a:r>
              <a:rPr lang="en-US" sz="1000" b="1" dirty="0"/>
              <a:t>‐</a:t>
            </a:r>
            <a:r>
              <a:rPr lang="en-US" sz="1000" dirty="0"/>
              <a:t> space, where the geometry of the plate boundary is</a:t>
            </a:r>
          </a:p>
          <a:p>
            <a:r>
              <a:rPr lang="en-US" sz="1000" dirty="0"/>
              <a:t>taken from seismic reflection and refraction images [Tsuji</a:t>
            </a:r>
          </a:p>
          <a:p>
            <a:r>
              <a:rPr lang="en-US" sz="1000" dirty="0"/>
              <a:t>et al. , 2011]. The surface of the elastic half</a:t>
            </a:r>
            <a:r>
              <a:rPr lang="en-US" sz="1000" b="1" dirty="0"/>
              <a:t>‐</a:t>
            </a:r>
            <a:r>
              <a:rPr lang="en-US" sz="1000" dirty="0"/>
              <a:t> space dips 6°</a:t>
            </a:r>
          </a:p>
          <a:p>
            <a:r>
              <a:rPr lang="en-US" sz="1000" dirty="0"/>
              <a:t>seaward because of the steep bathymetry around the</a:t>
            </a:r>
          </a:p>
          <a:p>
            <a:r>
              <a:rPr lang="en-US" sz="1000" dirty="0"/>
              <a:t>observation sites.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(</a:t>
            </a:r>
            <a:r>
              <a:rPr lang="en-US" sz="1000" dirty="0"/>
              <a:t>b) Comparison between observed and</a:t>
            </a:r>
          </a:p>
          <a:p>
            <a:r>
              <a:rPr lang="en-US" sz="1000" dirty="0"/>
              <a:t>predicted vertical displacements.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(</a:t>
            </a:r>
            <a:r>
              <a:rPr lang="en-US" sz="1000" dirty="0"/>
              <a:t>c) Comparison </a:t>
            </a:r>
            <a:r>
              <a:rPr lang="en-US" sz="1000" dirty="0" smtClean="0"/>
              <a:t>between observed </a:t>
            </a:r>
            <a:r>
              <a:rPr lang="en-US" sz="1000" dirty="0"/>
              <a:t>and predicted horizontal displacements. </a:t>
            </a:r>
            <a:endParaRPr lang="en-US" sz="1000" dirty="0" smtClean="0"/>
          </a:p>
          <a:p>
            <a:r>
              <a:rPr lang="en-US" sz="1000" dirty="0" smtClean="0"/>
              <a:t>Diamonds</a:t>
            </a:r>
            <a:r>
              <a:rPr lang="en-US" sz="1000" dirty="0"/>
              <a:t> </a:t>
            </a:r>
            <a:r>
              <a:rPr lang="en-US" sz="1000" dirty="0" smtClean="0"/>
              <a:t>indicate </a:t>
            </a:r>
            <a:r>
              <a:rPr lang="en-US" sz="1000" dirty="0"/>
              <a:t>the observed displacement; red curves </a:t>
            </a:r>
            <a:r>
              <a:rPr lang="en-US" sz="1000" dirty="0" smtClean="0"/>
              <a:t>indicate predicted </a:t>
            </a:r>
            <a:r>
              <a:rPr lang="en-US" sz="1000" dirty="0"/>
              <a:t>displacements. Error bars around the </a:t>
            </a:r>
            <a:r>
              <a:rPr lang="en-US" sz="1000" dirty="0" smtClean="0"/>
              <a:t>diamonds indicate </a:t>
            </a:r>
            <a:r>
              <a:rPr lang="en-US" sz="1000" dirty="0"/>
              <a:t>the observation error. The predicted </a:t>
            </a:r>
            <a:r>
              <a:rPr lang="en-US" sz="1000" dirty="0" smtClean="0"/>
              <a:t>displacement was </a:t>
            </a:r>
            <a:r>
              <a:rPr lang="en-US" sz="1000" dirty="0"/>
              <a:t>derived from a fitted fault model with slip </a:t>
            </a:r>
            <a:r>
              <a:rPr lang="en-US" sz="1000" dirty="0" smtClean="0"/>
              <a:t>magnitudes of </a:t>
            </a:r>
            <a:r>
              <a:rPr lang="en-US" sz="1000" dirty="0"/>
              <a:t>80 m, where the </a:t>
            </a:r>
            <a:r>
              <a:rPr lang="en-US" sz="1000" dirty="0" err="1"/>
              <a:t>updip</a:t>
            </a:r>
            <a:r>
              <a:rPr lang="en-US" sz="1000" dirty="0"/>
              <a:t> end of the suitable fault </a:t>
            </a:r>
            <a:r>
              <a:rPr lang="en-US" sz="1000" dirty="0" smtClean="0"/>
              <a:t>reached the </a:t>
            </a:r>
            <a:r>
              <a:rPr lang="en-US" sz="1000" dirty="0"/>
              <a:t>surface.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(</a:t>
            </a:r>
            <a:r>
              <a:rPr lang="en-US" sz="1000" dirty="0"/>
              <a:t>d) Pre</a:t>
            </a:r>
            <a:r>
              <a:rPr lang="en-US" sz="1000" b="1" dirty="0"/>
              <a:t>‐</a:t>
            </a:r>
            <a:r>
              <a:rPr lang="en-US" sz="1000" dirty="0"/>
              <a:t> existing seismic structure and observed</a:t>
            </a:r>
          </a:p>
          <a:p>
            <a:r>
              <a:rPr lang="en-US" sz="1000" dirty="0"/>
              <a:t>deformation of the frontal wedge. The seismic structure is</a:t>
            </a:r>
          </a:p>
          <a:p>
            <a:r>
              <a:rPr lang="en-US" sz="1000" dirty="0"/>
              <a:t>modified from Tsuji et al.  [2011]. Red arrows indicated the</a:t>
            </a:r>
          </a:p>
          <a:p>
            <a:r>
              <a:rPr lang="en-US" sz="1000" dirty="0"/>
              <a:t>observed displacements at TJT1, TJT2, and GJT3. The red</a:t>
            </a:r>
          </a:p>
          <a:p>
            <a:r>
              <a:rPr lang="en-US" sz="1000" dirty="0"/>
              <a:t>line indicates the fault model estimated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352569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18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Following slides are possibilities to use to supplement discussion on techniques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9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15 at 10.43.11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1161" y="3436552"/>
            <a:ext cx="6016977" cy="3309106"/>
          </a:xfrm>
        </p:spPr>
      </p:pic>
      <p:pic>
        <p:nvPicPr>
          <p:cNvPr id="5" name="Picture 4" descr="Screen Shot 2015-04-15 at 10.42.49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8" y="0"/>
            <a:ext cx="9144000" cy="3051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98" y="3216143"/>
            <a:ext cx="4878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Burgmann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Chadwell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989" y="89972"/>
            <a:ext cx="24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GPS - Acoustic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7233" y="3233948"/>
            <a:ext cx="24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Seafloor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15 at 10.44.57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2" b="-3872"/>
          <a:stretch>
            <a:fillRect/>
          </a:stretch>
        </p:blipFill>
        <p:spPr>
          <a:xfrm>
            <a:off x="317802" y="43805"/>
            <a:ext cx="9230833" cy="5076603"/>
          </a:xfrm>
        </p:spPr>
      </p:pic>
      <p:sp>
        <p:nvSpPr>
          <p:cNvPr id="5" name="TextBox 4"/>
          <p:cNvSpPr txBox="1"/>
          <p:nvPr/>
        </p:nvSpPr>
        <p:spPr>
          <a:xfrm>
            <a:off x="3854400" y="43805"/>
            <a:ext cx="499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Burgmann</a:t>
            </a:r>
            <a:r>
              <a:rPr lang="en-US" sz="1200" dirty="0"/>
              <a:t> &amp; </a:t>
            </a:r>
            <a:r>
              <a:rPr lang="en-US" sz="1200" dirty="0" err="1"/>
              <a:t>Chadwell</a:t>
            </a:r>
            <a:r>
              <a:rPr lang="en-US" sz="1200" dirty="0"/>
              <a:t>, </a:t>
            </a:r>
            <a:r>
              <a:rPr lang="en-US" sz="1200" dirty="0" smtClean="0"/>
              <a:t>2014; modified </a:t>
            </a:r>
            <a:r>
              <a:rPr lang="en-US" sz="1200" dirty="0"/>
              <a:t>from Fujiwara et al. 2011, Ito</a:t>
            </a:r>
          </a:p>
          <a:p>
            <a:r>
              <a:rPr lang="fr-FR" sz="1200" dirty="0"/>
              <a:t>et al. 2011, Kodaira et al. 2012</a:t>
            </a:r>
            <a:endParaRPr lang="en-US" sz="1200" dirty="0"/>
          </a:p>
        </p:txBody>
      </p:sp>
      <p:pic>
        <p:nvPicPr>
          <p:cNvPr id="6" name="Picture 5" descr="Screen Shot 2015-04-15 at 10.45.1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02" y="4545700"/>
            <a:ext cx="8743236" cy="231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802" y="193592"/>
            <a:ext cx="29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Differenced bathymetry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4-15 at 11.01.4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1616"/>
            <a:ext cx="8964488" cy="466569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 descr="Screen Shot 2015-04-15 at 11.03.4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378" b="-20378"/>
          <a:stretch>
            <a:fillRect/>
          </a:stretch>
        </p:blipFill>
        <p:spPr>
          <a:xfrm>
            <a:off x="-108129" y="-373727"/>
            <a:ext cx="4553317" cy="25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04-15 at 11.03.48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378" b="-20378"/>
          <a:stretch>
            <a:fillRect/>
          </a:stretch>
        </p:blipFill>
        <p:spPr>
          <a:xfrm>
            <a:off x="-108129" y="-373727"/>
            <a:ext cx="4553317" cy="2504149"/>
          </a:xfrm>
        </p:spPr>
      </p:pic>
      <p:pic>
        <p:nvPicPr>
          <p:cNvPr id="4" name="Content Placeholder 3" descr="Screen Shot 2015-04-15 at 11.02.1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5" r="-4605"/>
          <a:stretch>
            <a:fillRect/>
          </a:stretch>
        </p:blipFill>
        <p:spPr>
          <a:xfrm>
            <a:off x="341871" y="2039590"/>
            <a:ext cx="8569511" cy="47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Characterizing deformation offshore – necessary for answering questions about anticipated seismogenic portion of plate boundary at </a:t>
            </a:r>
            <a:r>
              <a:rPr lang="en-US" sz="2800" dirty="0"/>
              <a:t>C</a:t>
            </a:r>
            <a:r>
              <a:rPr lang="en-US" sz="2800" dirty="0" smtClean="0"/>
              <a:t>ascadia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817086"/>
            <a:ext cx="3426830" cy="4440987"/>
            <a:chOff x="457200" y="1817086"/>
            <a:chExt cx="3426830" cy="4440987"/>
          </a:xfrm>
        </p:grpSpPr>
        <p:pic>
          <p:nvPicPr>
            <p:cNvPr id="5" name="Picture 4" descr="final_locking_model.tif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817086"/>
              <a:ext cx="2433236" cy="4440987"/>
            </a:xfrm>
            <a:prstGeom prst="rect">
              <a:avLst/>
            </a:prstGeom>
          </p:spPr>
        </p:pic>
        <p:pic>
          <p:nvPicPr>
            <p:cNvPr id="6" name="Picture 5" descr="final_locking_model_scale.jp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5278" y="3480688"/>
              <a:ext cx="201166" cy="2503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06007" y="573967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6007" y="523099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6007" y="47223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007" y="421362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6007" y="370494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0436" y="2389694"/>
              <a:ext cx="9935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Slip Rate</a:t>
              </a:r>
            </a:p>
            <a:p>
              <a:r>
                <a:rPr lang="en-US" dirty="0" smtClean="0"/>
                <a:t>Deficit</a:t>
              </a:r>
            </a:p>
            <a:p>
              <a:r>
                <a:rPr lang="en-US" dirty="0" smtClean="0"/>
                <a:t>(cm/yr)</a:t>
              </a:r>
              <a:endParaRPr lang="en-US" dirty="0"/>
            </a:p>
          </p:txBody>
        </p:sp>
      </p:grpSp>
      <p:pic>
        <p:nvPicPr>
          <p:cNvPr id="14" name="Picture 13" descr="fig9_saffer11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663"/>
          <a:stretch>
            <a:fillRect/>
          </a:stretch>
        </p:blipFill>
        <p:spPr>
          <a:xfrm>
            <a:off x="4244607" y="2538949"/>
            <a:ext cx="4632400" cy="21833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19709" y="4407210"/>
            <a:ext cx="1667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(Safer and Tobin, 2011)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44608" y="5230990"/>
            <a:ext cx="396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Most/all (?) of the </a:t>
            </a:r>
            <a:r>
              <a:rPr lang="en-US" dirty="0" err="1" smtClean="0"/>
              <a:t>interseismically</a:t>
            </a:r>
            <a:r>
              <a:rPr lang="en-US" dirty="0" smtClean="0"/>
              <a:t> locked portion of the subduction zone is west of the coast in Cascadia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7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upliftGH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655" r="-67655"/>
          <a:stretch>
            <a:fillRect/>
          </a:stretch>
        </p:blipFill>
        <p:spPr>
          <a:xfrm>
            <a:off x="-2841432" y="1073609"/>
            <a:ext cx="11255587" cy="6190139"/>
          </a:xfrm>
        </p:spPr>
      </p:pic>
      <p:pic>
        <p:nvPicPr>
          <p:cNvPr id="9" name="Content Placeholder 3" descr="Figure1a.v3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8473" y="1417638"/>
            <a:ext cx="9396799" cy="516787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385586" y="2452122"/>
            <a:ext cx="529194" cy="2469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15 at 10.43.47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81" y="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1481" y="4615236"/>
            <a:ext cx="806145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Seafloor geodetic measurements of plate motion, mid-ocean ridge spreading, and subduction-related deformation of the Juan de Fuca</a:t>
            </a:r>
          </a:p>
          <a:p>
            <a:r>
              <a:rPr lang="en-US" sz="1100" dirty="0"/>
              <a:t>plate. (</a:t>
            </a:r>
            <a:r>
              <a:rPr lang="en-US" sz="1100" b="1" dirty="0"/>
              <a:t>a</a:t>
            </a:r>
            <a:r>
              <a:rPr lang="en-US" sz="1100" dirty="0"/>
              <a:t>) Map of existing and in-progress measurements. Three GPS-A velocities (</a:t>
            </a:r>
            <a:r>
              <a:rPr lang="en-US" sz="1100" b="1" dirty="0"/>
              <a:t>red arrows</a:t>
            </a:r>
            <a:r>
              <a:rPr lang="en-US" sz="1100" dirty="0"/>
              <a:t>) are compared with geologic plate motion</a:t>
            </a:r>
          </a:p>
          <a:p>
            <a:r>
              <a:rPr lang="en-US" sz="1100" dirty="0"/>
              <a:t>of the Juan de Fuca plate with respect to stable North America (Wilson 1993) (</a:t>
            </a:r>
            <a:r>
              <a:rPr lang="en-US" sz="1100" b="1" dirty="0"/>
              <a:t>black arrows</a:t>
            </a:r>
            <a:r>
              <a:rPr lang="en-US" sz="1100" dirty="0"/>
              <a:t>). Northeast-directed GPS velocities along</a:t>
            </a:r>
          </a:p>
          <a:p>
            <a:r>
              <a:rPr lang="en-US" sz="1100" dirty="0"/>
              <a:t>the coast (</a:t>
            </a:r>
            <a:r>
              <a:rPr lang="en-US" sz="1100" b="1" dirty="0"/>
              <a:t>blue arrows</a:t>
            </a:r>
            <a:r>
              <a:rPr lang="en-US" sz="1100" dirty="0"/>
              <a:t>) reflect the broad </a:t>
            </a:r>
            <a:r>
              <a:rPr lang="en-US" sz="1100" dirty="0" err="1"/>
              <a:t>interseismic</a:t>
            </a:r>
            <a:r>
              <a:rPr lang="en-US" sz="1100" dirty="0"/>
              <a:t> elastic strain accumulation across the Cascadia subduction zone (McCaffrey et al.</a:t>
            </a:r>
          </a:p>
          <a:p>
            <a:r>
              <a:rPr lang="en-US" sz="1100" dirty="0"/>
              <a:t>2013). Red and orange squares are recently funded and proposed GPS-A profiles, respectively, across the locked subduction thrust. Red</a:t>
            </a:r>
          </a:p>
          <a:p>
            <a:r>
              <a:rPr lang="en-US" sz="1100" dirty="0"/>
              <a:t>triangles are existing Ocean Drilling Program boreholes instrumented with formation and seafloor pressure sensors (Davis et al. 2004),</a:t>
            </a:r>
          </a:p>
          <a:p>
            <a:r>
              <a:rPr lang="en-US" sz="1100" dirty="0"/>
              <a:t>and red circles are seafloor pressure sensors, on or near the NEPTUNE Canada cable (</a:t>
            </a:r>
            <a:r>
              <a:rPr lang="en-US" sz="1100" b="1" dirty="0"/>
              <a:t>red line</a:t>
            </a:r>
            <a:r>
              <a:rPr lang="en-US" sz="1100" dirty="0"/>
              <a:t>) (E. Davis, personal communication). A</a:t>
            </a:r>
          </a:p>
          <a:p>
            <a:r>
              <a:rPr lang="en-US" sz="1100" dirty="0"/>
              <a:t>borehole </a:t>
            </a:r>
            <a:r>
              <a:rPr lang="en-US" sz="1100" dirty="0" err="1"/>
              <a:t>tiltmeter</a:t>
            </a:r>
            <a:r>
              <a:rPr lang="en-US" sz="1100" dirty="0"/>
              <a:t>, seafloor geodetic benchmarks, and a pressure-sensor array (</a:t>
            </a:r>
            <a:r>
              <a:rPr lang="en-US" sz="1100" b="1" dirty="0"/>
              <a:t>orange circles</a:t>
            </a:r>
            <a:r>
              <a:rPr lang="en-US" sz="1100" dirty="0"/>
              <a:t>) are to contribute additional data in real</a:t>
            </a:r>
          </a:p>
          <a:p>
            <a:r>
              <a:rPr lang="en-US" sz="1100" dirty="0"/>
              <a:t>time via the Canadian cable system (</a:t>
            </a:r>
            <a:r>
              <a:rPr lang="en-US" sz="1100" b="1" dirty="0"/>
              <a:t>red line</a:t>
            </a:r>
            <a:r>
              <a:rPr lang="en-US" sz="1100" dirty="0"/>
              <a:t>) ( J. McGuire, personal communication). Orange triangles mark nodes instrumented with</a:t>
            </a:r>
          </a:p>
          <a:p>
            <a:r>
              <a:rPr lang="en-US" sz="1100" dirty="0"/>
              <a:t>pressure sensors of a new seafloor cable system off Oregon ( </a:t>
            </a:r>
            <a:r>
              <a:rPr lang="en-US" sz="1100" b="1" dirty="0"/>
              <a:t>green line</a:t>
            </a:r>
            <a:r>
              <a:rPr lang="en-US" sz="1100" dirty="0"/>
              <a:t>; Ocean Observatories Initiative Regional Scale Nodes). Purple</a:t>
            </a:r>
          </a:p>
          <a:p>
            <a:r>
              <a:rPr lang="en-US" sz="1100" dirty="0"/>
              <a:t>dots are </a:t>
            </a:r>
            <a:r>
              <a:rPr lang="en-US" sz="1100" b="1" dirty="0"/>
              <a:t>M &gt;</a:t>
            </a:r>
            <a:r>
              <a:rPr lang="en-US" sz="1100" dirty="0"/>
              <a:t>3 earthquakes, dark yellow lines are spreading ridges, and orange lines are oceanic transform faults.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73" y="4308003"/>
            <a:ext cx="4878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Burgmann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Chadwell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26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15 at 10.46.55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38" b="-9738"/>
          <a:stretch>
            <a:fillRect/>
          </a:stretch>
        </p:blipFill>
        <p:spPr>
          <a:xfrm>
            <a:off x="0" y="1417638"/>
            <a:ext cx="9139840" cy="5026560"/>
          </a:xfrm>
        </p:spPr>
      </p:pic>
      <p:sp>
        <p:nvSpPr>
          <p:cNvPr id="5" name="TextBox 4"/>
          <p:cNvSpPr txBox="1"/>
          <p:nvPr/>
        </p:nvSpPr>
        <p:spPr>
          <a:xfrm>
            <a:off x="573073" y="1433126"/>
            <a:ext cx="4878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Burgmann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Chadwell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979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939801"/>
            <a:ext cx="8500534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What is the spatial distribution of plate locking behavior – particularly within the shallow portion of the plate interface?</a:t>
            </a:r>
          </a:p>
          <a:p>
            <a:r>
              <a:rPr lang="en-US" sz="2800" dirty="0" smtClean="0"/>
              <a:t>Relevant for:	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Anticipating magnitude and location of future megathrust ruptures and proximity of strong ground shaking near the coast.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Identifying possible segment boundaries (see number 1)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Characterizing the shallow extent of strong plate locking, and using that to inform models of shallow slip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Linking seismicity observations with plate slip behavior</a:t>
            </a:r>
          </a:p>
          <a:p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220133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yriad Light"/>
                <a:cs typeface="Myriad Light"/>
              </a:rPr>
              <a:t>During the interseismic period -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Myriad Light"/>
              <a:cs typeface="Myriad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434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example from Alaska - </a:t>
            </a:r>
            <a:endParaRPr lang="en-US" sz="3200" dirty="0"/>
          </a:p>
        </p:txBody>
      </p:sp>
      <p:pic>
        <p:nvPicPr>
          <p:cNvPr id="6" name="Content Placeholder 5" descr="Screen Shot 2015-04-14 at 10.54.2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0" b="-7280"/>
          <a:stretch>
            <a:fillRect/>
          </a:stretch>
        </p:blipFill>
        <p:spPr>
          <a:xfrm>
            <a:off x="118532" y="1501170"/>
            <a:ext cx="9025467" cy="4963659"/>
          </a:xfrm>
        </p:spPr>
      </p:pic>
    </p:spTree>
    <p:extLst>
      <p:ext uri="{BB962C8B-B14F-4D97-AF65-F5344CB8AC3E}">
        <p14:creationId xmlns:p14="http://schemas.microsoft.com/office/powerpoint/2010/main" val="172832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63600"/>
            <a:ext cx="8348133" cy="5757332"/>
          </a:xfrm>
        </p:spPr>
        <p:txBody>
          <a:bodyPr>
            <a:noAutofit/>
          </a:bodyPr>
          <a:lstStyle/>
          <a:p>
            <a:r>
              <a:rPr lang="en-US" sz="2400" dirty="0" smtClean="0"/>
              <a:t>Are there temporal changes in slip behavior within the </a:t>
            </a:r>
            <a:r>
              <a:rPr lang="en-US" sz="2400" dirty="0" err="1" smtClean="0"/>
              <a:t>seismogenic</a:t>
            </a:r>
            <a:r>
              <a:rPr lang="en-US" sz="2400" dirty="0" smtClean="0"/>
              <a:t> portion of the plate boundary?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/>
              <a:t>there evidence for transient (aseismic) slip events (during the interseismic period) that are geodetically </a:t>
            </a:r>
            <a:r>
              <a:rPr lang="en-US" sz="2000" dirty="0" smtClean="0"/>
              <a:t>observable up-dip of the deep frictional transition zone?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smtClean="0"/>
              <a:t>Up-dip of the locked zone?  Accompanied by tremor or earthquakes?</a:t>
            </a:r>
          </a:p>
          <a:p>
            <a:endParaRPr lang="en-US" sz="2400" dirty="0" smtClean="0"/>
          </a:p>
          <a:p>
            <a:r>
              <a:rPr lang="en-US" sz="2400" dirty="0" smtClean="0"/>
              <a:t>Relevant for:</a:t>
            </a:r>
          </a:p>
          <a:p>
            <a:pPr lvl="1"/>
            <a:r>
              <a:rPr lang="en-US" sz="2000" dirty="0" smtClean="0"/>
              <a:t>Characterizing </a:t>
            </a:r>
            <a:r>
              <a:rPr lang="en-US" sz="2000" dirty="0"/>
              <a:t>heterogeneous rheology on the plate </a:t>
            </a:r>
            <a:r>
              <a:rPr lang="en-US" sz="2000" dirty="0" smtClean="0"/>
              <a:t>interface (</a:t>
            </a:r>
            <a:r>
              <a:rPr lang="en-US" sz="1800" b="1" dirty="0">
                <a:solidFill>
                  <a:srgbClr val="FF0000"/>
                </a:solidFill>
              </a:rPr>
              <a:t>Helps to anticipate co-seismic slip behavior as </a:t>
            </a:r>
            <a:r>
              <a:rPr lang="en-US" sz="1800" b="1" dirty="0" smtClean="0">
                <a:solidFill>
                  <a:srgbClr val="FF0000"/>
                </a:solidFill>
              </a:rPr>
              <a:t>well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Interpretations of seismic </a:t>
            </a:r>
            <a:r>
              <a:rPr lang="en-US" sz="2000" dirty="0"/>
              <a:t>observations, or </a:t>
            </a:r>
            <a:r>
              <a:rPr lang="en-US" sz="2000" dirty="0" smtClean="0"/>
              <a:t>future plans for seismic </a:t>
            </a:r>
            <a:r>
              <a:rPr lang="en-US" sz="2000" dirty="0"/>
              <a:t>instrument deployments.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0133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yriad Light"/>
                <a:cs typeface="Myriad Light"/>
              </a:rPr>
              <a:t>During the interseismic period -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Myriad Light"/>
              <a:cs typeface="Myria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952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4" y="330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 of &amp; premonitory slip in Japan: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55" y="987905"/>
            <a:ext cx="6317656" cy="5728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1817" y="4367042"/>
            <a:ext cx="1250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Kato et al. (2012)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587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6"/>
            <a:ext cx="8229600" cy="54318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is strain (particularly oblique slip) partitioned and what is the mode of failure within the </a:t>
            </a:r>
            <a:r>
              <a:rPr lang="en-US" sz="2400" dirty="0" err="1"/>
              <a:t>accretionary</a:t>
            </a:r>
            <a:r>
              <a:rPr lang="en-US" sz="2400" dirty="0"/>
              <a:t> prism?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1800" dirty="0" smtClean="0"/>
              <a:t>Relevant for: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>
            <a:fillRect/>
          </a:stretch>
        </p:blipFill>
        <p:spPr>
          <a:xfrm>
            <a:off x="3229716" y="2622731"/>
            <a:ext cx="5914284" cy="3825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9206" y="6448567"/>
            <a:ext cx="162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Goldfinger</a:t>
            </a:r>
            <a:r>
              <a:rPr lang="en-US" sz="1200" dirty="0" smtClean="0"/>
              <a:t> et al. (1997)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9845" y="2446167"/>
            <a:ext cx="29598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Understanding how </a:t>
            </a:r>
            <a:r>
              <a:rPr lang="en-US" dirty="0"/>
              <a:t>the prism is constructed and </a:t>
            </a:r>
            <a:r>
              <a:rPr lang="en-US" dirty="0" smtClean="0"/>
              <a:t>deformed.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Identifying prevalence of elastic </a:t>
            </a:r>
            <a:r>
              <a:rPr lang="en-US" dirty="0"/>
              <a:t>versus plastic </a:t>
            </a:r>
            <a:r>
              <a:rPr lang="en-US" dirty="0" smtClean="0"/>
              <a:t>processes.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Relating porous </a:t>
            </a:r>
            <a:r>
              <a:rPr lang="en-US" dirty="0"/>
              <a:t>flow and pore pressure conditions through the prism with failure modes on structures.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0133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yriad Light"/>
                <a:cs typeface="Myriad Light"/>
              </a:rPr>
              <a:t>During the interseismic or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Myriad Light"/>
                <a:cs typeface="Myriad Light"/>
              </a:rPr>
              <a:t>coseismic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Myriad Light"/>
                <a:cs typeface="Myriad Light"/>
              </a:rPr>
              <a:t> period -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Myriad Light"/>
              <a:cs typeface="Myria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001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525"/>
            <a:ext cx="8450868" cy="595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… and building on potential insight from geodetic AND seismic AND geologic insight: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How will the mechanical/frictional properties of the prism (particularly shallow) influence shallow </a:t>
            </a:r>
            <a:r>
              <a:rPr lang="en-US" sz="2400" dirty="0" err="1" smtClean="0"/>
              <a:t>coseismic</a:t>
            </a:r>
            <a:r>
              <a:rPr lang="en-US" sz="2400" dirty="0" smtClean="0"/>
              <a:t> slip magnitude?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26" y="3933978"/>
            <a:ext cx="6804994" cy="2698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5405" y="6435749"/>
            <a:ext cx="197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Kawamura et al. (2012)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841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525"/>
            <a:ext cx="8450868" cy="595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254061"/>
                </a:solidFill>
              </a:rPr>
              <a:t>… and building on potential insight from geodetic AND seismic AND geologic insight: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Could more detailed information about slip behavior help us to link prism structure with mechanical properties of the subduction zone?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eisFig_mgl1212.06.jp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27" y="3991883"/>
            <a:ext cx="8623741" cy="28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7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1346</Words>
  <Application>Microsoft Macintosh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“Possibilities for offshore geodesy”</vt:lpstr>
      <vt:lpstr>Characterizing deformation offshore – necessary for answering questions about anticipated seismogenic portion of plate boundary at Cascadia</vt:lpstr>
      <vt:lpstr>PowerPoint Presentation</vt:lpstr>
      <vt:lpstr>An example from Alaska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Following slides are possibilities to use to supplement discussion on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“Possibilities for offshore geodesy”</dc:title>
  <dc:creator>Emily Roland</dc:creator>
  <cp:lastModifiedBy>Emily Roland</cp:lastModifiedBy>
  <cp:revision>23</cp:revision>
  <dcterms:created xsi:type="dcterms:W3CDTF">2015-04-15T04:40:30Z</dcterms:created>
  <dcterms:modified xsi:type="dcterms:W3CDTF">2015-04-20T19:05:55Z</dcterms:modified>
</cp:coreProperties>
</file>