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notesSlides/notesSlide5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304" r:id="rId3"/>
    <p:sldId id="303" r:id="rId4"/>
    <p:sldId id="257" r:id="rId5"/>
    <p:sldId id="270" r:id="rId6"/>
    <p:sldId id="267" r:id="rId7"/>
    <p:sldId id="259" r:id="rId8"/>
    <p:sldId id="260" r:id="rId9"/>
    <p:sldId id="261" r:id="rId10"/>
    <p:sldId id="264" r:id="rId11"/>
    <p:sldId id="266" r:id="rId12"/>
    <p:sldId id="268" r:id="rId13"/>
    <p:sldId id="269" r:id="rId14"/>
    <p:sldId id="271" r:id="rId15"/>
    <p:sldId id="305" r:id="rId16"/>
    <p:sldId id="321" r:id="rId17"/>
    <p:sldId id="279" r:id="rId18"/>
    <p:sldId id="280" r:id="rId19"/>
    <p:sldId id="278" r:id="rId20"/>
    <p:sldId id="281" r:id="rId21"/>
    <p:sldId id="322" r:id="rId22"/>
    <p:sldId id="308" r:id="rId23"/>
    <p:sldId id="309" r:id="rId24"/>
    <p:sldId id="310" r:id="rId25"/>
    <p:sldId id="312" r:id="rId26"/>
    <p:sldId id="311" r:id="rId27"/>
    <p:sldId id="323" r:id="rId28"/>
    <p:sldId id="272" r:id="rId29"/>
    <p:sldId id="274" r:id="rId30"/>
    <p:sldId id="275" r:id="rId31"/>
    <p:sldId id="282" r:id="rId32"/>
    <p:sldId id="276" r:id="rId33"/>
    <p:sldId id="277" r:id="rId34"/>
    <p:sldId id="273" r:id="rId35"/>
    <p:sldId id="324" r:id="rId36"/>
    <p:sldId id="315" r:id="rId37"/>
    <p:sldId id="316" r:id="rId38"/>
    <p:sldId id="317" r:id="rId39"/>
    <p:sldId id="318" r:id="rId40"/>
    <p:sldId id="326" r:id="rId41"/>
    <p:sldId id="291" r:id="rId42"/>
    <p:sldId id="292" r:id="rId43"/>
    <p:sldId id="293" r:id="rId44"/>
    <p:sldId id="294" r:id="rId45"/>
    <p:sldId id="295" r:id="rId46"/>
    <p:sldId id="325" r:id="rId47"/>
    <p:sldId id="297" r:id="rId48"/>
    <p:sldId id="298" r:id="rId49"/>
    <p:sldId id="299" r:id="rId50"/>
    <p:sldId id="300" r:id="rId51"/>
    <p:sldId id="301" r:id="rId52"/>
    <p:sldId id="302" r:id="rId53"/>
    <p:sldId id="327" r:id="rId54"/>
    <p:sldId id="334" r:id="rId55"/>
    <p:sldId id="335" r:id="rId56"/>
    <p:sldId id="333" r:id="rId57"/>
    <p:sldId id="328" r:id="rId58"/>
    <p:sldId id="330" r:id="rId59"/>
    <p:sldId id="329" r:id="rId60"/>
    <p:sldId id="319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-19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79517-2730-234D-9A47-A6C564273847}" type="datetimeFigureOut">
              <a:rPr lang="en-US" smtClean="0"/>
              <a:t>5/29/15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FC59E-CAC6-1E41-9AE5-EDABC2E35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81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5A562-75DB-4C47-A67C-238E199E1BA7}" type="datetimeFigureOut">
              <a:rPr lang="en-US" smtClean="0"/>
              <a:t>5/29/15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D58B2-FE1A-7740-B666-B33741277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59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222402" indent="-3677375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973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459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946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C5F878-ED3A-2942-B0A1-20D99FB00F38}" type="slidenum">
              <a:rPr lang="en-US" sz="1200">
                <a:solidFill>
                  <a:srgbClr val="FFFFFF"/>
                </a:solidFill>
                <a:latin typeface="Gill Sans" charset="0"/>
                <a:cs typeface="Gill Sans" charset="0"/>
              </a:rPr>
              <a:pPr eaLnBrk="1" hangingPunct="1"/>
              <a:t>7</a:t>
            </a:fld>
            <a:endParaRPr lang="en-US" sz="1200">
              <a:solidFill>
                <a:srgbClr val="FFFFFF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504B mostly hardrock</a:t>
            </a:r>
          </a:p>
          <a:p>
            <a:r>
              <a:rPr lang="en-US"/>
              <a:t>1352: clastic seds, no casing</a:t>
            </a:r>
          </a:p>
          <a:p>
            <a:r>
              <a:rPr lang="en-US"/>
              <a:t>802 went to 560 mbsf</a:t>
            </a:r>
          </a:p>
          <a:p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222402" indent="-36773751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973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459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946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4CC5CA-DA77-BA48-8878-344A71EABD0D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Earthquakes largely absent on shallow megathrust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EE279-323F-EE43-8B2A-CC79FF9A8F4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8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1519" indent="-28508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1878" indent="-227441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875" indent="-227441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314" indent="-227441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04965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53615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2265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0916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6D0D10-D3D0-BA4E-A8F8-0D9D3F696CFC}" type="slidenum">
              <a:rPr lang="en-US"/>
              <a:pPr/>
              <a:t>36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/>
              <a:t>Sign of dP is clear: P beneath valley is low, beneath ridge high, which suggests high k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 anchor="b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650" indent="-29051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638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63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500" indent="-231775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A7498D6-AE4F-F840-A0D5-323F2EF8FF07}" type="slidenum">
              <a:rPr lang="en-US"/>
              <a:pPr algn="r" eaLnBrk="1" hangingPunct="1"/>
              <a:t>37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/>
              <a:t>Computed compressibilities of upper crust range from xx to xx Pa-1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B36501-36E6-47E9-9A84-0F24AFC95DB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4589F-5011-4894-AACF-1EEE058A358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1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A0D0-4510-C747-AFE7-F7588E400BCD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572A-D446-424B-96AC-66AF8757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8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A0D0-4510-C747-AFE7-F7588E400BCD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572A-D446-424B-96AC-66AF8757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22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A0D0-4510-C747-AFE7-F7588E400BCD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572A-D446-424B-96AC-66AF8757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78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A0D0-4510-C747-AFE7-F7588E400BCD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572A-D446-424B-96AC-66AF8757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09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A0D0-4510-C747-AFE7-F7588E400BCD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572A-D446-424B-96AC-66AF8757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A0D0-4510-C747-AFE7-F7588E400BCD}" type="datetimeFigureOut">
              <a:rPr lang="en-US" smtClean="0"/>
              <a:t>5/29/15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572A-D446-424B-96AC-66AF8757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35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A0D0-4510-C747-AFE7-F7588E400BCD}" type="datetimeFigureOut">
              <a:rPr lang="en-US" smtClean="0"/>
              <a:t>5/29/15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572A-D446-424B-96AC-66AF8757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7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A0D0-4510-C747-AFE7-F7588E400BCD}" type="datetimeFigureOut">
              <a:rPr lang="en-US" smtClean="0"/>
              <a:t>5/29/15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572A-D446-424B-96AC-66AF8757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22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A0D0-4510-C747-AFE7-F7588E400BCD}" type="datetimeFigureOut">
              <a:rPr lang="en-US" smtClean="0"/>
              <a:t>5/29/15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572A-D446-424B-96AC-66AF8757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12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A0D0-4510-C747-AFE7-F7588E400BCD}" type="datetimeFigureOut">
              <a:rPr lang="en-US" smtClean="0"/>
              <a:t>5/29/15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572A-D446-424B-96AC-66AF8757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8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A0D0-4510-C747-AFE7-F7588E400BCD}" type="datetimeFigureOut">
              <a:rPr lang="en-US" smtClean="0"/>
              <a:t>5/29/15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572A-D446-424B-96AC-66AF8757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28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A0D0-4510-C747-AFE7-F7588E400BCD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B572A-D446-424B-96AC-66AF87578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9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3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4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39.pn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46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4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3" Type="http://schemas.openxmlformats.org/officeDocument/2006/relationships/image" Target="../media/image5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3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6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Relationship Id="rId3" Type="http://schemas.openxmlformats.org/officeDocument/2006/relationships/image" Target="../media/image6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83.png"/><Relationship Id="rId5" Type="http://schemas.openxmlformats.org/officeDocument/2006/relationships/image" Target="../media/image8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Seafloor Drilling for Subduction Zone </a:t>
            </a:r>
            <a:r>
              <a:rPr lang="en-US" dirty="0" smtClean="0"/>
              <a:t>Science</a:t>
            </a:r>
            <a:br>
              <a:rPr lang="en-US" dirty="0" smtClean="0"/>
            </a:br>
            <a:r>
              <a:rPr lang="en-US" sz="2200" i="1" dirty="0" smtClean="0"/>
              <a:t>Informal Report from the recent Cascadia Seafloor Drilling Meeting</a:t>
            </a:r>
            <a:endParaRPr lang="en-US" sz="22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9595" y="3886200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Deep Sea Drilling Project (1968-1983)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Ocean Drilling Program (1984-2003)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Integrated Ocean Drilling Program (2004-2013)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International Ocean Discovery Program (2013-)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59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813"/>
            <a:ext cx="7620000" cy="1143000"/>
          </a:xfrm>
        </p:spPr>
        <p:txBody>
          <a:bodyPr/>
          <a:lstStyle/>
          <a:p>
            <a:pPr algn="ctr"/>
            <a:r>
              <a:rPr lang="en-US">
                <a:latin typeface="Cambria" charset="0"/>
              </a:rPr>
              <a:t>Reentry Capabilities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293813"/>
            <a:ext cx="5156200" cy="5106987"/>
          </a:xfrm>
        </p:spPr>
        <p:txBody>
          <a:bodyPr>
            <a:normAutofit fontScale="77500" lnSpcReduction="20000"/>
          </a:bodyPr>
          <a:lstStyle/>
          <a:p>
            <a:r>
              <a:rPr lang="en-US" b="1">
                <a:solidFill>
                  <a:srgbClr val="2F2B20"/>
                </a:solidFill>
                <a:latin typeface="Calibri" charset="0"/>
              </a:rPr>
              <a:t>Free-Fall Funnel</a:t>
            </a:r>
          </a:p>
          <a:p>
            <a:pPr lvl="1">
              <a:buFont typeface="Lucida Grande" charset="0"/>
              <a:buChar char="-"/>
            </a:pPr>
            <a:r>
              <a:rPr lang="en-US">
                <a:solidFill>
                  <a:srgbClr val="2F2B20"/>
                </a:solidFill>
                <a:latin typeface="Calibri" charset="0"/>
              </a:rPr>
              <a:t>Free falls around drilling string and darts into the sediment </a:t>
            </a:r>
          </a:p>
          <a:p>
            <a:pPr lvl="1">
              <a:buFont typeface="Lucida Grande" charset="0"/>
              <a:buChar char="-"/>
            </a:pPr>
            <a:r>
              <a:rPr lang="en-US">
                <a:solidFill>
                  <a:srgbClr val="2F2B20"/>
                </a:solidFill>
                <a:latin typeface="Calibri" charset="0"/>
              </a:rPr>
              <a:t>Allows temporary reentry for bit changes</a:t>
            </a:r>
          </a:p>
          <a:p>
            <a:pPr lvl="1">
              <a:buFont typeface="Arial" charset="0"/>
              <a:buNone/>
            </a:pPr>
            <a:endParaRPr lang="en-US">
              <a:solidFill>
                <a:srgbClr val="2F2B20"/>
              </a:solidFill>
              <a:latin typeface="Calibri" charset="0"/>
            </a:endParaRPr>
          </a:p>
          <a:p>
            <a:r>
              <a:rPr lang="en-US" b="1">
                <a:solidFill>
                  <a:srgbClr val="2F2B20"/>
                </a:solidFill>
                <a:latin typeface="Calibri" charset="0"/>
              </a:rPr>
              <a:t>Re-entry Cone and Casing System</a:t>
            </a:r>
          </a:p>
          <a:p>
            <a:pPr lvl="1">
              <a:buFont typeface="Lucida Grande" charset="0"/>
              <a:buChar char="-"/>
            </a:pPr>
            <a:r>
              <a:rPr lang="en-US">
                <a:solidFill>
                  <a:srgbClr val="2F2B20"/>
                </a:solidFill>
                <a:latin typeface="Calibri" charset="0"/>
              </a:rPr>
              <a:t>Permanent installation</a:t>
            </a:r>
          </a:p>
          <a:p>
            <a:pPr lvl="1">
              <a:buFont typeface="Lucida Grande" charset="0"/>
              <a:buChar char="-"/>
            </a:pPr>
            <a:r>
              <a:rPr lang="en-US">
                <a:solidFill>
                  <a:srgbClr val="2F2B20"/>
                </a:solidFill>
                <a:latin typeface="Calibri" charset="0"/>
              </a:rPr>
              <a:t>Capable of supporting up to 4 casing strings using a casing hangar system</a:t>
            </a:r>
          </a:p>
          <a:p>
            <a:pPr lvl="1">
              <a:buFont typeface="Lucida Grande" charset="0"/>
              <a:buChar char="-"/>
            </a:pPr>
            <a:r>
              <a:rPr lang="en-US">
                <a:solidFill>
                  <a:srgbClr val="2F2B20"/>
                </a:solidFill>
                <a:latin typeface="Calibri" charset="0"/>
              </a:rPr>
              <a:t>Seals off unstable sections of borehole to allow deeper penetration</a:t>
            </a:r>
          </a:p>
          <a:p>
            <a:pPr lvl="1">
              <a:buFont typeface="Lucida Grande" charset="0"/>
              <a:buChar char="-"/>
            </a:pPr>
            <a:r>
              <a:rPr lang="en-US">
                <a:solidFill>
                  <a:srgbClr val="2F2B20"/>
                </a:solidFill>
                <a:latin typeface="Calibri" charset="0"/>
              </a:rPr>
              <a:t>Framework for long-term borehole observatories (CORKs)</a:t>
            </a:r>
          </a:p>
          <a:p>
            <a:pPr lvl="1"/>
            <a:endParaRPr lang="en-US">
              <a:solidFill>
                <a:srgbClr val="2F2B20"/>
              </a:solidFill>
              <a:latin typeface="Calibri" charset="0"/>
            </a:endParaRPr>
          </a:p>
          <a:p>
            <a:pPr lvl="1"/>
            <a:endParaRPr lang="en-US">
              <a:solidFill>
                <a:srgbClr val="2F2B20"/>
              </a:solidFill>
              <a:latin typeface="Calibri" charset="0"/>
            </a:endParaRPr>
          </a:p>
          <a:p>
            <a:pPr lvl="1"/>
            <a:endParaRPr lang="en-US">
              <a:solidFill>
                <a:srgbClr val="2F2B20"/>
              </a:solidFill>
              <a:latin typeface="Calibri" charset="0"/>
            </a:endParaRPr>
          </a:p>
        </p:txBody>
      </p:sp>
      <p:pic>
        <p:nvPicPr>
          <p:cNvPr id="4" name="Picture 3" descr="l-c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1193800"/>
            <a:ext cx="28067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407" y="6296967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Keir</a:t>
            </a:r>
            <a:r>
              <a:rPr lang="en-US" sz="1200" dirty="0" smtClean="0"/>
              <a:t> Becker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3081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63" y="203200"/>
            <a:ext cx="10515601" cy="6805613"/>
          </a:xfrm>
          <a:prstGeom prst="rect">
            <a:avLst/>
          </a:prstGeom>
          <a:noFill/>
          <a:ln w="9525">
            <a:solidFill>
              <a:srgbClr val="FF6600">
                <a:alpha val="34901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0" y="17463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/>
              <a:t>IODP-2 Region of JR Operations, 2013-2018 </a:t>
            </a:r>
          </a:p>
          <a:p>
            <a:pPr algn="ctr" eaLnBrk="1" hangingPunct="1"/>
            <a:r>
              <a:rPr lang="en-US" sz="3200"/>
              <a:t>To be Fine-Tuned at May 12-13 JRFB</a:t>
            </a:r>
          </a:p>
        </p:txBody>
      </p:sp>
      <p:sp>
        <p:nvSpPr>
          <p:cNvPr id="4" name="Oval 3"/>
          <p:cNvSpPr/>
          <p:nvPr/>
        </p:nvSpPr>
        <p:spPr>
          <a:xfrm rot="2400936">
            <a:off x="1122363" y="3524250"/>
            <a:ext cx="1695450" cy="2022475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76400" y="3827463"/>
            <a:ext cx="1905000" cy="157480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27338" y="4284663"/>
            <a:ext cx="3195637" cy="998537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773738" y="3497263"/>
            <a:ext cx="2151062" cy="157480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676400" y="4503738"/>
            <a:ext cx="2794000" cy="355600"/>
          </a:xfrm>
          <a:prstGeom prst="straightConnector1">
            <a:avLst/>
          </a:prstGeom>
          <a:ln w="38100" cmpd="sng">
            <a:solidFill>
              <a:srgbClr val="FF66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470400" y="4503738"/>
            <a:ext cx="2201863" cy="355600"/>
          </a:xfrm>
          <a:prstGeom prst="straightConnector1">
            <a:avLst/>
          </a:prstGeom>
          <a:ln w="38100" cmpd="sng">
            <a:solidFill>
              <a:srgbClr val="FF66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12902" y="6322095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Keir</a:t>
            </a:r>
            <a:r>
              <a:rPr lang="en-US" sz="1200" dirty="0" smtClean="0"/>
              <a:t> Becker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0984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4208" y="45360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en-US" altLang="ja-JP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D</a:t>
            </a:r>
            <a:r>
              <a:rPr lang="en-US" altLang="ja-JP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/V </a:t>
            </a:r>
            <a:r>
              <a:rPr lang="en-US" altLang="ja-JP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CHIKYU</a:t>
            </a:r>
            <a:r>
              <a:rPr lang="en-US" altLang="ja-JP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/>
            </a:r>
            <a:br>
              <a:rPr lang="en-US" altLang="ja-JP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</a:br>
            <a:r>
              <a:rPr lang="en-US" altLang="ja-JP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Courtesy </a:t>
            </a:r>
            <a:r>
              <a:rPr lang="en-US" altLang="ja-JP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Nobu</a:t>
            </a:r>
            <a:r>
              <a:rPr lang="en-US" altLang="ja-JP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altLang="ja-JP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Eguchi</a:t>
            </a:r>
            <a:r>
              <a:rPr lang="en-US" altLang="ja-JP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, JAMSTEC; Modified by KB</a:t>
            </a:r>
            <a:endParaRPr lang="ja-JP" alt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12902" y="6322095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from </a:t>
            </a:r>
            <a:r>
              <a:rPr lang="en-US" sz="1200" dirty="0" err="1" smtClean="0">
                <a:solidFill>
                  <a:srgbClr val="FFFFFF"/>
                </a:solidFill>
              </a:rPr>
              <a:t>Keir</a:t>
            </a:r>
            <a:r>
              <a:rPr lang="en-US" sz="1200" dirty="0" smtClean="0">
                <a:solidFill>
                  <a:srgbClr val="FFFFFF"/>
                </a:solidFill>
              </a:rPr>
              <a:t> Becker presentation at 2015 Cascadia Drilling Workshop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8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78850" cy="9223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4400" b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HGｺﾞｼｯｸM" charset="0"/>
                <a:cs typeface="Arial" charset="0"/>
              </a:rPr>
              <a:t>Present Drilling Capability</a:t>
            </a:r>
            <a:endParaRPr lang="ja-JP" altLang="en-US" sz="4400" b="1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HGｺﾞｼｯｸM" charset="0"/>
              <a:cs typeface="Arial" charset="0"/>
            </a:endParaRP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366838"/>
            <a:ext cx="330200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8" descr="P3260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3817938"/>
            <a:ext cx="4054475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3"/>
          <p:cNvSpPr>
            <a:spLocks noGrp="1" noChangeArrowheads="1"/>
          </p:cNvSpPr>
          <p:nvPr>
            <p:ph idx="1"/>
          </p:nvPr>
        </p:nvSpPr>
        <p:spPr>
          <a:xfrm>
            <a:off x="173038" y="900113"/>
            <a:ext cx="6642100" cy="2892425"/>
          </a:xfrm>
        </p:spPr>
        <p:txBody>
          <a:bodyPr/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ja-JP" sz="2000">
                <a:solidFill>
                  <a:srgbClr val="538CFF"/>
                </a:solidFill>
                <a:latin typeface="Arial" charset="0"/>
                <a:ea typeface="HGS明朝E" charset="0"/>
                <a:cs typeface="Arial" charset="0"/>
              </a:rPr>
              <a:t>Water Depth</a:t>
            </a:r>
          </a:p>
          <a:p>
            <a:pPr lvl="1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ja-JP" sz="19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Riser Drilling Max Water Depth (2500mWD)</a:t>
            </a:r>
          </a:p>
          <a:p>
            <a:pPr lvl="2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ja-JP" sz="17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Deepest Riser Drilling: </a:t>
            </a:r>
            <a:r>
              <a:rPr lang="ja-JP" altLang="en-US" sz="1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altLang="ja-JP" sz="170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3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ja-JP" sz="1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Kenya 2200mWD</a:t>
            </a:r>
          </a:p>
          <a:p>
            <a:pPr lvl="3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ja-JP" sz="1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Nankai Japan  2054mWD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ja-JP" sz="2000">
                <a:solidFill>
                  <a:srgbClr val="00B050"/>
                </a:solidFill>
                <a:latin typeface="Arial" charset="0"/>
                <a:ea typeface="HGS明朝E" charset="0"/>
                <a:cs typeface="Arial" charset="0"/>
              </a:rPr>
              <a:t>Total Depth (Water Depth + Penetration Depth)</a:t>
            </a:r>
          </a:p>
          <a:p>
            <a:pPr lvl="1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ja-JP" sz="19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Max depth 9,000m from sea level</a:t>
            </a:r>
          </a:p>
          <a:p>
            <a:pPr lvl="2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ja-JP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Deepest Riserless Drilling: </a:t>
            </a:r>
          </a:p>
          <a:p>
            <a:pPr lvl="3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ja-JP" sz="15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JFAST Off Sendai / 6897.5mWD (TD 7780.81mBRT)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endParaRPr lang="en-US" altLang="ja-JP" sz="2300">
              <a:latin typeface="Arial" charset="0"/>
              <a:ea typeface="HGS明朝E" charset="0"/>
              <a:cs typeface="Arial" charset="0"/>
            </a:endParaRPr>
          </a:p>
        </p:txBody>
      </p:sp>
      <p:sp>
        <p:nvSpPr>
          <p:cNvPr id="17414" name="テキスト ボックス 5"/>
          <p:cNvSpPr txBox="1">
            <a:spLocks noChangeArrowheads="1"/>
          </p:cNvSpPr>
          <p:nvPr/>
        </p:nvSpPr>
        <p:spPr bwMode="auto">
          <a:xfrm>
            <a:off x="7588250" y="2349500"/>
            <a:ext cx="920750" cy="276225"/>
          </a:xfrm>
          <a:prstGeom prst="rect">
            <a:avLst/>
          </a:pr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1pPr>
            <a:lvl2pPr marL="37931725" indent="-37474525"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2pPr>
            <a:lvl3pPr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3pPr>
            <a:lvl4pPr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4pPr>
            <a:lvl5pPr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538CFF"/>
                </a:solidFill>
                <a:latin typeface="Arial" charset="0"/>
                <a:cs typeface="Arial" charset="0"/>
              </a:rPr>
              <a:t>2500mWD</a:t>
            </a:r>
            <a:endParaRPr lang="ja-JP" altLang="en-US">
              <a:solidFill>
                <a:srgbClr val="538C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8551863" y="1928813"/>
            <a:ext cx="0" cy="3729037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矢印コネクタ 2"/>
          <p:cNvCxnSpPr/>
          <p:nvPr/>
        </p:nvCxnSpPr>
        <p:spPr>
          <a:xfrm>
            <a:off x="8424863" y="1928813"/>
            <a:ext cx="0" cy="1397000"/>
          </a:xfrm>
          <a:prstGeom prst="straightConnector1">
            <a:avLst/>
          </a:prstGeom>
          <a:ln w="38100">
            <a:solidFill>
              <a:srgbClr val="538C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7" name="テキスト ボックス 12"/>
          <p:cNvSpPr txBox="1">
            <a:spLocks noChangeArrowheads="1"/>
          </p:cNvSpPr>
          <p:nvPr/>
        </p:nvSpPr>
        <p:spPr bwMode="auto">
          <a:xfrm>
            <a:off x="6750050" y="4949825"/>
            <a:ext cx="1776413" cy="276225"/>
          </a:xfrm>
          <a:prstGeom prst="rect">
            <a:avLst/>
          </a:pr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1pPr>
            <a:lvl2pPr marL="37931725" indent="-37474525"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2pPr>
            <a:lvl3pPr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3pPr>
            <a:lvl4pPr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4pPr>
            <a:lvl5pPr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B050"/>
                </a:solidFill>
                <a:latin typeface="Arial" charset="0"/>
                <a:cs typeface="Arial" charset="0"/>
              </a:rPr>
              <a:t>9,000m from sea level</a:t>
            </a:r>
            <a:endParaRPr lang="ja-JP" altLang="en-US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916488" y="5657850"/>
            <a:ext cx="4227512" cy="120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Arial" charset="0"/>
              <a:ea typeface="HGS明朝E" charset="0"/>
              <a:cs typeface="HGS明朝E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 rot="1984725">
            <a:off x="6135688" y="5438775"/>
            <a:ext cx="544512" cy="915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Arial" charset="0"/>
              <a:ea typeface="HGS明朝E" charset="0"/>
              <a:cs typeface="HGS明朝E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12902" y="6322095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Keir</a:t>
            </a:r>
            <a:r>
              <a:rPr lang="en-US" sz="1200" dirty="0" smtClean="0"/>
              <a:t> Becker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6748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図形グループ 1"/>
          <p:cNvGrpSpPr>
            <a:grpSpLocks/>
          </p:cNvGrpSpPr>
          <p:nvPr/>
        </p:nvGrpSpPr>
        <p:grpSpPr bwMode="auto">
          <a:xfrm>
            <a:off x="284163" y="790575"/>
            <a:ext cx="8566150" cy="6042025"/>
            <a:chOff x="796925" y="1431925"/>
            <a:chExt cx="8154988" cy="5310188"/>
          </a:xfrm>
        </p:grpSpPr>
        <p:pic>
          <p:nvPicPr>
            <p:cNvPr id="25605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25" y="1431925"/>
              <a:ext cx="8154988" cy="531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正方形/長方形 3"/>
            <p:cNvSpPr/>
            <p:nvPr/>
          </p:nvSpPr>
          <p:spPr>
            <a:xfrm>
              <a:off x="1061402" y="1588189"/>
              <a:ext cx="2726390" cy="71853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ja-JP" altLang="en-US">
                <a:solidFill>
                  <a:srgbClr val="FFFFFF"/>
                </a:solidFill>
                <a:latin typeface="Palatino Linotype" charset="0"/>
                <a:ea typeface="HGS明朝E" charset="0"/>
                <a:cs typeface="HGS明朝E" charset="0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141502" y="1666321"/>
              <a:ext cx="2614553" cy="2971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1pPr>
              <a:lvl2pPr marL="37931725" indent="-37474525"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2pPr>
              <a:lvl3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3pPr>
              <a:lvl4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4pPr>
              <a:lvl5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9pPr>
            </a:lstStyle>
            <a:p>
              <a:pPr eaLnBrk="1" hangingPunct="1"/>
              <a:r>
                <a:rPr lang="en-US" altLang="ja-JP" sz="160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Arial" charset="0"/>
                </a:rPr>
                <a:t>CHIKYU IODP Expeditions</a:t>
              </a:r>
              <a:endParaRPr lang="ja-JP" altLang="en-US" sz="16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567689" y="1957921"/>
              <a:ext cx="968744" cy="2692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1pPr>
              <a:lvl2pPr marL="37931725" indent="-37474525"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2pPr>
              <a:lvl3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3pPr>
              <a:lvl4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4pPr>
              <a:lvl5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9pPr>
            </a:lstStyle>
            <a:p>
              <a:pPr eaLnBrk="1" hangingPunct="1"/>
              <a:r>
                <a:rPr lang="en-US" altLang="ja-JP" sz="14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ＭＳ Ｐゴシック" charset="0"/>
                </a:rPr>
                <a:t>Drilled Site</a:t>
              </a:r>
              <a:endParaRPr lang="ja-JP" alt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ＭＳ Ｐゴシック" charset="0"/>
              </a:endParaRP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1400748" y="2050337"/>
              <a:ext cx="143381" cy="143381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1pPr>
              <a:lvl2pPr marL="37931725" indent="-37474525"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2pPr>
              <a:lvl3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3pPr>
              <a:lvl4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4pPr>
              <a:lvl5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9pPr>
            </a:lstStyle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Helvetica" charset="0"/>
                <a:ea typeface="ヒラギノ角ゴ ProN W6" charset="0"/>
                <a:cs typeface="ヒラギノ角ゴ ProN W6" charset="0"/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6582211" y="3675493"/>
              <a:ext cx="143381" cy="143381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1pPr>
              <a:lvl2pPr marL="37931725" indent="-37474525"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2pPr>
              <a:lvl3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3pPr>
              <a:lvl4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4pPr>
              <a:lvl5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9pPr>
            </a:lstStyle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Helvetica" charset="0"/>
                <a:ea typeface="ヒラギノ角ゴ ProN W6" charset="0"/>
                <a:cs typeface="ヒラギノ角ゴ ProN W6" charset="0"/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4476290" y="4759873"/>
              <a:ext cx="143381" cy="143381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1pPr>
              <a:lvl2pPr marL="37931725" indent="-37474525"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2pPr>
              <a:lvl3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3pPr>
              <a:lvl4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4pPr>
              <a:lvl5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9pPr>
            </a:lstStyle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Helvetica" charset="0"/>
                <a:ea typeface="ヒラギノ角ゴ ProN W6" charset="0"/>
                <a:cs typeface="ヒラギノ角ゴ ProN W6" charset="0"/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1263879" y="6161759"/>
              <a:ext cx="143381" cy="143381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1pPr>
              <a:lvl2pPr marL="37931725" indent="-37474525"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2pPr>
              <a:lvl3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3pPr>
              <a:lvl4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4pPr>
              <a:lvl5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9pPr>
            </a:lstStyle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Helvetica" charset="0"/>
                <a:ea typeface="ヒラギノ角ゴ ProN W6" charset="0"/>
                <a:cs typeface="ヒラギノ角ゴ ProN W6" charset="0"/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6272468" y="2834462"/>
              <a:ext cx="143381" cy="143381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1pPr>
              <a:lvl2pPr marL="37931725" indent="-37474525"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2pPr>
              <a:lvl3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3pPr>
              <a:lvl4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4pPr>
              <a:lvl5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9pPr>
            </a:lstStyle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Helvetica" charset="0"/>
                <a:ea typeface="ヒラギノ角ゴ ProN W6" charset="0"/>
                <a:cs typeface="ヒラギノ角ゴ ProN W6" charset="0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817472" y="2956895"/>
              <a:ext cx="2996912" cy="2706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1pPr>
              <a:lvl2pPr marL="37931725" indent="-37474525"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2pPr>
              <a:lvl3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3pPr>
              <a:lvl4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4pPr>
              <a:lvl5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9pPr>
            </a:lstStyle>
            <a:p>
              <a:pPr eaLnBrk="1" hangingPunct="1"/>
              <a:r>
                <a:rPr lang="en-US" altLang="ja-JP" sz="140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Arial" charset="0"/>
                </a:rPr>
                <a:t>Exp. 337 (Deep Coalbed Biosphere</a:t>
              </a:r>
              <a:endParaRPr lang="ja-JP" altLang="en-US" sz="14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HGｺﾞｼｯｸM" charset="0"/>
                <a:cs typeface="HGｺﾞｼｯｸM" charset="0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208899" y="3805186"/>
              <a:ext cx="2170230" cy="2706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1pPr>
              <a:lvl2pPr marL="37931725" indent="-37474525"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2pPr>
              <a:lvl3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3pPr>
              <a:lvl4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4pPr>
              <a:lvl5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9pPr>
            </a:lstStyle>
            <a:p>
              <a:pPr eaLnBrk="1" hangingPunct="1"/>
              <a:r>
                <a:rPr lang="en-US" altLang="ja-JP" sz="140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Arial" charset="0"/>
                </a:rPr>
                <a:t>Exp. 343 &amp; 343T (JFAST)</a:t>
              </a:r>
              <a:endParaRPr lang="ja-JP" altLang="en-US" sz="14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347039" y="6103105"/>
              <a:ext cx="2956108" cy="2692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1pPr>
              <a:lvl2pPr marL="37931725" indent="-37474525"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2pPr>
              <a:lvl3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3pPr>
              <a:lvl4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4pPr>
              <a:lvl5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9pPr>
            </a:lstStyle>
            <a:p>
              <a:pPr eaLnBrk="1" hangingPunct="1"/>
              <a:r>
                <a:rPr lang="en-US" altLang="ja-JP" sz="140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Arial" charset="0"/>
                </a:rPr>
                <a:t>Exp. 331 (DEEP HOT BIOSPHERE)</a:t>
              </a:r>
              <a:endParaRPr lang="ja-JP" altLang="en-US" sz="14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HGS明朝E" charset="0"/>
                <a:cs typeface="HGS明朝E" charset="0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896606" y="4963214"/>
              <a:ext cx="2189878" cy="648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1pPr>
              <a:lvl2pPr marL="37931725" indent="-37474525"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2pPr>
              <a:lvl3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3pPr>
              <a:lvl4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4pPr>
              <a:lvl5pPr eaLnBrk="0" hangingPunct="0"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 b="1">
                  <a:solidFill>
                    <a:schemeClr val="bg1"/>
                  </a:solidFill>
                  <a:latin typeface="Century Gothic" charset="0"/>
                  <a:ea typeface="SimHei" charset="0"/>
                  <a:cs typeface="SimHei" charset="0"/>
                </a:defRPr>
              </a:lvl9pPr>
            </a:lstStyle>
            <a:p>
              <a:pPr eaLnBrk="1" hangingPunct="1"/>
              <a:r>
                <a:rPr lang="en-US" altLang="ja-JP" sz="140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Arial" charset="0"/>
                </a:rPr>
                <a:t>Exps. 314, 315, 316, 319, 322, 326, 332, 333, 338, &amp; 348 (NanTroSEIZE)</a:t>
              </a:r>
              <a:endParaRPr lang="ja-JP" altLang="en-US" sz="14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HGS明朝E" charset="0"/>
                <a:cs typeface="HGS明朝E" charset="0"/>
              </a:endParaRPr>
            </a:p>
          </p:txBody>
        </p:sp>
      </p:grpSp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177800" y="133350"/>
            <a:ext cx="8839200" cy="609600"/>
          </a:xfrm>
          <a:prstGeom prst="rect">
            <a:avLst/>
          </a:prstGeom>
          <a:gradFill rotWithShape="0">
            <a:gsLst>
              <a:gs pos="0">
                <a:srgbClr val="9AB5E4"/>
              </a:gs>
              <a:gs pos="50000">
                <a:srgbClr val="C2D1ED"/>
              </a:gs>
              <a:gs pos="100000">
                <a:srgbClr val="E1E8F5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/>
            <a:r>
              <a:rPr lang="en-US" altLang="ja-JP" sz="3600">
                <a:solidFill>
                  <a:schemeClr val="tx2"/>
                </a:solidFill>
                <a:latin typeface="Arial" charset="0"/>
                <a:cs typeface="Arial" charset="0"/>
              </a:rPr>
              <a:t>CHIKYU IODP Expeditions</a:t>
            </a:r>
          </a:p>
        </p:txBody>
      </p:sp>
      <p:pic>
        <p:nvPicPr>
          <p:cNvPr id="25604" name="Picture 45" descr="jamst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20650"/>
            <a:ext cx="60007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91177" y="5546726"/>
            <a:ext cx="3958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10-year+ backlog of projects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Unaffordable?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69000" y="6322095"/>
            <a:ext cx="3046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Modified from </a:t>
            </a:r>
            <a:r>
              <a:rPr lang="en-US" sz="1200" dirty="0" err="1" smtClean="0">
                <a:solidFill>
                  <a:srgbClr val="FFFFFF"/>
                </a:solidFill>
              </a:rPr>
              <a:t>Keir</a:t>
            </a:r>
            <a:r>
              <a:rPr lang="en-US" sz="1200" dirty="0" smtClean="0">
                <a:solidFill>
                  <a:srgbClr val="FFFFFF"/>
                </a:solidFill>
              </a:rPr>
              <a:t> Becker presentation at 2015 Cascadia Drilling Workshop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6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3937" y="1047915"/>
            <a:ext cx="3811529" cy="515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Robotic Seafloor Drill and Coring </a:t>
            </a:r>
            <a:r>
              <a:rPr lang="en-US" sz="3600" dirty="0" smtClean="0"/>
              <a:t>Systems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9964"/>
            <a:ext cx="5641630" cy="4983163"/>
          </a:xfrm>
        </p:spPr>
        <p:txBody>
          <a:bodyPr>
            <a:noAutofit/>
          </a:bodyPr>
          <a:lstStyle/>
          <a:p>
            <a:r>
              <a:rPr lang="en-US" sz="2400" dirty="0" smtClean="0"/>
              <a:t>Able to work from vessels-of-opportunity</a:t>
            </a:r>
          </a:p>
          <a:p>
            <a:r>
              <a:rPr lang="en-US" sz="2400" dirty="0" smtClean="0"/>
              <a:t>Utilize electro-optical-mechanical umbilical cable</a:t>
            </a:r>
          </a:p>
          <a:p>
            <a:r>
              <a:rPr lang="en-US" sz="2400" dirty="0" smtClean="0"/>
              <a:t>De-coupled from ship and surface conditions</a:t>
            </a:r>
          </a:p>
          <a:p>
            <a:r>
              <a:rPr lang="en-US" sz="2400" dirty="0" smtClean="0"/>
              <a:t>Coring &amp; sampling to </a:t>
            </a:r>
            <a:r>
              <a:rPr lang="en-US" sz="2400" dirty="0"/>
              <a:t>100m+ </a:t>
            </a:r>
            <a:r>
              <a:rPr lang="en-US" sz="2400" dirty="0" smtClean="0"/>
              <a:t>in water depths of 2000-6000m</a:t>
            </a:r>
          </a:p>
          <a:p>
            <a:r>
              <a:rPr lang="en-US" sz="2400" dirty="0" smtClean="0"/>
              <a:t>Capable of downhole in-situ measurements and instrument installation</a:t>
            </a:r>
          </a:p>
          <a:p>
            <a:r>
              <a:rPr lang="en-US" sz="2400" dirty="0" smtClean="0"/>
              <a:t>Typically utilize rotary magazine</a:t>
            </a:r>
          </a:p>
          <a:p>
            <a:r>
              <a:rPr lang="en-US" sz="2400" dirty="0" smtClean="0"/>
              <a:t>Use both rod and </a:t>
            </a:r>
            <a:r>
              <a:rPr lang="en-US" sz="2400" dirty="0" err="1" smtClean="0"/>
              <a:t>wireline</a:t>
            </a:r>
            <a:r>
              <a:rPr lang="en-US" sz="2400" dirty="0" smtClean="0"/>
              <a:t> techniques</a:t>
            </a:r>
          </a:p>
          <a:p>
            <a:r>
              <a:rPr lang="en-US" sz="2400" dirty="0" smtClean="0"/>
              <a:t>Many systems including German </a:t>
            </a:r>
            <a:r>
              <a:rPr lang="en-US" sz="2400" dirty="0" err="1" smtClean="0"/>
              <a:t>MeBo</a:t>
            </a:r>
            <a:r>
              <a:rPr lang="en-US" sz="2400" dirty="0" smtClean="0"/>
              <a:t> used by IODP</a:t>
            </a:r>
          </a:p>
          <a:p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412902" y="6322095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Tim McGinnis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50430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Scientific Drilling Capabilities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Borehole Seismology</a:t>
            </a:r>
          </a:p>
          <a:p>
            <a:r>
              <a:rPr lang="en-US" dirty="0" smtClean="0"/>
              <a:t>Borehole Hydrology &amp; Geodetic Monitoring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CORK Observatories</a:t>
            </a:r>
          </a:p>
          <a:p>
            <a:pPr lvl="1"/>
            <a:r>
              <a:rPr lang="en-US" dirty="0" smtClean="0"/>
              <a:t>Examples</a:t>
            </a:r>
          </a:p>
          <a:p>
            <a:pPr lvl="2"/>
            <a:r>
              <a:rPr lang="en-US" dirty="0" smtClean="0"/>
              <a:t>Juan de Fuca Plate</a:t>
            </a:r>
          </a:p>
          <a:p>
            <a:pPr lvl="2"/>
            <a:r>
              <a:rPr lang="en-US" dirty="0" err="1" smtClean="0"/>
              <a:t>Nankai</a:t>
            </a:r>
            <a:endParaRPr lang="en-US" dirty="0" smtClean="0"/>
          </a:p>
          <a:p>
            <a:pPr lvl="2"/>
            <a:r>
              <a:rPr lang="en-US" dirty="0" smtClean="0"/>
              <a:t>Costa Rica</a:t>
            </a:r>
          </a:p>
          <a:p>
            <a:r>
              <a:rPr lang="en-US" dirty="0" smtClean="0"/>
              <a:t>Drilling for Geodynamic Monitoring in Cascadia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43326" y="10391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26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Ocean Seismic Network – 1 Pilot Experiment 1998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122" y="1616444"/>
            <a:ext cx="5771005" cy="5241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454" y="2356748"/>
            <a:ext cx="189484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Deep Water (&gt;4000 m)</a:t>
            </a:r>
          </a:p>
          <a:p>
            <a:r>
              <a:rPr lang="en-US" dirty="0" smtClean="0"/>
              <a:t>Comparison of seafloor, buried and borehole seismometer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8080" y="6302772"/>
            <a:ext cx="2275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Stephen et al. (1999)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55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47" y="274637"/>
            <a:ext cx="3368619" cy="3454049"/>
          </a:xfrm>
        </p:spPr>
        <p:txBody>
          <a:bodyPr>
            <a:normAutofit/>
          </a:bodyPr>
          <a:lstStyle/>
          <a:p>
            <a:r>
              <a:rPr lang="en-US" dirty="0" smtClean="0"/>
              <a:t>Deployment of Borehole Seismometer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944" y="47542"/>
            <a:ext cx="4195718" cy="6696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080" y="6302772"/>
            <a:ext cx="2275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Stephen et al. (1999)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482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835" y="274638"/>
            <a:ext cx="5387642" cy="6341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080" y="6302772"/>
            <a:ext cx="2275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Stephen et al. (1999)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43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Scientific Drilling Capabilities</a:t>
            </a:r>
          </a:p>
          <a:p>
            <a:r>
              <a:rPr lang="en-US" dirty="0" smtClean="0"/>
              <a:t>Borehole Seismology</a:t>
            </a:r>
          </a:p>
          <a:p>
            <a:r>
              <a:rPr lang="en-US" dirty="0" smtClean="0"/>
              <a:t>Borehole Hydrology &amp; Geodetic Monitoring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CORK Observatories</a:t>
            </a:r>
          </a:p>
          <a:p>
            <a:pPr lvl="1"/>
            <a:r>
              <a:rPr lang="en-US" dirty="0" smtClean="0"/>
              <a:t>Examples</a:t>
            </a:r>
          </a:p>
          <a:p>
            <a:pPr lvl="2"/>
            <a:r>
              <a:rPr lang="en-US" dirty="0" smtClean="0"/>
              <a:t>Juan de Fuca Plate</a:t>
            </a:r>
          </a:p>
          <a:p>
            <a:pPr lvl="2"/>
            <a:r>
              <a:rPr lang="en-US" dirty="0" err="1" smtClean="0"/>
              <a:t>Nankai</a:t>
            </a:r>
            <a:endParaRPr lang="en-US" dirty="0" smtClean="0"/>
          </a:p>
          <a:p>
            <a:pPr lvl="2"/>
            <a:r>
              <a:rPr lang="en-US" dirty="0" smtClean="0"/>
              <a:t>Costa Rica</a:t>
            </a:r>
          </a:p>
          <a:p>
            <a:r>
              <a:rPr lang="en-US" dirty="0" smtClean="0"/>
              <a:t>Drilling for Geodynamic Monitoring in Cascadia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600" i="1" dirty="0" smtClean="0"/>
              <a:t>I am not an expert so I have borrowed shamelessly from others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43326" y="10391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14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H2O Observatory 1998-2003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7196"/>
            <a:ext cx="9144000" cy="52388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3137" y="6460594"/>
            <a:ext cx="3060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H2O Observatory website at U. Hawaii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49720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Scientific Drilling Capabilities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Borehole Seismology</a:t>
            </a:r>
          </a:p>
          <a:p>
            <a:r>
              <a:rPr lang="en-US" dirty="0" smtClean="0"/>
              <a:t>Borehole Hydrology &amp; Geodetic Monitoring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Motivation (mine)</a:t>
            </a:r>
          </a:p>
          <a:p>
            <a:pPr lvl="1"/>
            <a:r>
              <a:rPr lang="en-US" dirty="0" smtClean="0"/>
              <a:t>CORK Observatories</a:t>
            </a:r>
          </a:p>
          <a:p>
            <a:pPr lvl="1"/>
            <a:r>
              <a:rPr lang="en-US" dirty="0" smtClean="0"/>
              <a:t>Examples</a:t>
            </a:r>
          </a:p>
          <a:p>
            <a:pPr lvl="2"/>
            <a:r>
              <a:rPr lang="en-US" dirty="0" smtClean="0"/>
              <a:t>Juan de Fuca Plate</a:t>
            </a:r>
          </a:p>
          <a:p>
            <a:pPr lvl="2"/>
            <a:r>
              <a:rPr lang="en-US" dirty="0" err="1" smtClean="0"/>
              <a:t>Nankai</a:t>
            </a:r>
            <a:endParaRPr lang="en-US" dirty="0" smtClean="0"/>
          </a:p>
          <a:p>
            <a:pPr lvl="2"/>
            <a:r>
              <a:rPr lang="en-US" dirty="0" smtClean="0"/>
              <a:t>Costa Rica</a:t>
            </a:r>
          </a:p>
          <a:p>
            <a:r>
              <a:rPr lang="en-US" dirty="0" smtClean="0"/>
              <a:t>Drilling for Geodynamic Monitoring in Cascadia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43326" y="10391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14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699766" y="274638"/>
            <a:ext cx="3987034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Calibri"/>
                <a:cs typeface="Calibri"/>
              </a:rPr>
              <a:t>Oregon Profile – 44.5°N</a:t>
            </a:r>
            <a:endParaRPr lang="en-US" dirty="0"/>
          </a:p>
        </p:txBody>
      </p:sp>
      <p:pic>
        <p:nvPicPr>
          <p:cNvPr id="4" name="Content Placeholder 3" descr="slab grid image.tiff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20943" t="-353" r="9497" b="353"/>
          <a:stretch/>
        </p:blipFill>
        <p:spPr>
          <a:xfrm>
            <a:off x="0" y="838200"/>
            <a:ext cx="4583113" cy="5684838"/>
          </a:xfrm>
        </p:spPr>
      </p:pic>
      <p:cxnSp>
        <p:nvCxnSpPr>
          <p:cNvPr id="6" name="Straight Connector 5"/>
          <p:cNvCxnSpPr/>
          <p:nvPr/>
        </p:nvCxnSpPr>
        <p:spPr>
          <a:xfrm rot="10800000">
            <a:off x="1328635" y="4263426"/>
            <a:ext cx="1575958" cy="1530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V="1">
            <a:off x="1328635" y="2304818"/>
            <a:ext cx="1935523" cy="105581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42843" y="6160829"/>
            <a:ext cx="1468854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17485" y="6396334"/>
            <a:ext cx="15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a typeface="Calibri"/>
                <a:cs typeface="Calibri"/>
              </a:rPr>
              <a:t> </a:t>
            </a:r>
            <a:r>
              <a:rPr lang="en-US" dirty="0" err="1" smtClean="0">
                <a:ea typeface="Calibri"/>
                <a:cs typeface="Calibri"/>
              </a:rPr>
              <a:t>McCrory</a:t>
            </a:r>
            <a:r>
              <a:rPr lang="en-US" dirty="0" smtClean="0">
                <a:ea typeface="Calibri"/>
                <a:cs typeface="Calibri"/>
              </a:rPr>
              <a:t> et al.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286000"/>
            <a:ext cx="5274036" cy="2012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945217" y="2304818"/>
            <a:ext cx="601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coast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101560" y="3972976"/>
            <a:ext cx="2062794" cy="58089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3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97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Three Models of Secular Strain in the Locked Zone</a:t>
            </a:r>
            <a:endParaRPr lang="en-US" dirty="0"/>
          </a:p>
        </p:txBody>
      </p:sp>
      <p:pic>
        <p:nvPicPr>
          <p:cNvPr id="2" name="Picture 1" descr="configO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279266"/>
            <a:ext cx="73152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3285" y="639633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ea typeface="Calibri"/>
                <a:cs typeface="Calibri"/>
              </a:rPr>
              <a:t> From David Schmidt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5398" y="6504531"/>
            <a:ext cx="283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Models from David Schmidt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61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7287"/>
            <a:ext cx="8229600" cy="1143000"/>
          </a:xfrm>
        </p:spPr>
        <p:txBody>
          <a:bodyPr/>
          <a:lstStyle/>
          <a:p>
            <a:r>
              <a:rPr lang="en-US" dirty="0" smtClean="0"/>
              <a:t>Horizontal Motions</a:t>
            </a:r>
            <a:endParaRPr lang="en-US" dirty="0"/>
          </a:p>
        </p:txBody>
      </p:sp>
      <p:pic>
        <p:nvPicPr>
          <p:cNvPr id="2" name="Picture 1" descr="convergO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9" y="1106520"/>
            <a:ext cx="6757632" cy="5068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3285" y="639633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ea typeface="Calibri"/>
                <a:cs typeface="Calibri"/>
              </a:rPr>
              <a:t> From David Schmidt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74138" y="4326455"/>
            <a:ext cx="15870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Motivation for </a:t>
            </a:r>
          </a:p>
          <a:p>
            <a:r>
              <a:rPr lang="en-US" dirty="0" smtClean="0"/>
              <a:t>GPS-Acoustic</a:t>
            </a:r>
          </a:p>
          <a:p>
            <a:r>
              <a:rPr lang="en-US" dirty="0" smtClean="0"/>
              <a:t>Observations but no slow slip 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72430" y="6391911"/>
            <a:ext cx="2788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Models from David Schmidt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16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3253"/>
            <a:ext cx="8229600" cy="1143000"/>
          </a:xfrm>
        </p:spPr>
        <p:txBody>
          <a:bodyPr/>
          <a:lstStyle/>
          <a:p>
            <a:r>
              <a:rPr lang="en-US" dirty="0" smtClean="0"/>
              <a:t>Vertical Motions</a:t>
            </a:r>
            <a:endParaRPr lang="en-US" dirty="0"/>
          </a:p>
        </p:txBody>
      </p:sp>
      <p:pic>
        <p:nvPicPr>
          <p:cNvPr id="2" name="Picture 1" descr="upliftO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61" y="1256253"/>
            <a:ext cx="6199037" cy="46492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3285" y="639633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ea typeface="Calibri"/>
                <a:cs typeface="Calibri"/>
              </a:rPr>
              <a:t> From David Schmidt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74139" y="3898387"/>
            <a:ext cx="15228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Motivation for calibrated seafloor pressure observations (slow-slip without calibration)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72430" y="6391911"/>
            <a:ext cx="2788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Models from David Schmidt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791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9220"/>
            <a:ext cx="8229600" cy="1143000"/>
          </a:xfrm>
        </p:spPr>
        <p:txBody>
          <a:bodyPr/>
          <a:lstStyle/>
          <a:p>
            <a:r>
              <a:rPr lang="en-US" dirty="0" smtClean="0"/>
              <a:t>Dilation (Volume Changes)</a:t>
            </a:r>
            <a:endParaRPr lang="en-US" dirty="0"/>
          </a:p>
        </p:txBody>
      </p:sp>
      <p:pic>
        <p:nvPicPr>
          <p:cNvPr id="2" name="Picture 1" descr="dilitationO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4" y="1033685"/>
            <a:ext cx="7059441" cy="5294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3285" y="639633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ea typeface="Calibri"/>
                <a:cs typeface="Calibri"/>
              </a:rPr>
              <a:t> From David Schmidt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299" y="6246432"/>
            <a:ext cx="42912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 </a:t>
            </a:r>
            <a:r>
              <a:rPr lang="en-US" sz="1600" dirty="0" err="1" smtClean="0"/>
              <a:t>microstrain</a:t>
            </a:r>
            <a:r>
              <a:rPr lang="en-US" sz="1600" dirty="0" smtClean="0"/>
              <a:t> volumetric strain  is ~10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 Pa (1 m of hydraulic head) in sealed sediments</a:t>
            </a:r>
            <a:endParaRPr lang="en-US" sz="16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7374138" y="4326455"/>
            <a:ext cx="1587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Motivation for </a:t>
            </a:r>
          </a:p>
          <a:p>
            <a:r>
              <a:rPr lang="en-US" dirty="0" smtClean="0"/>
              <a:t>borehole observations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72430" y="6391911"/>
            <a:ext cx="2788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Models from David Schmidt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234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Scientific Drilling Capabilities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Borehole Seismology</a:t>
            </a:r>
          </a:p>
          <a:p>
            <a:r>
              <a:rPr lang="en-US" dirty="0" smtClean="0"/>
              <a:t>Borehole Hydrology &amp; Geodetic Monitoring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CORK Observatories</a:t>
            </a:r>
          </a:p>
          <a:p>
            <a:pPr lvl="1"/>
            <a:r>
              <a:rPr lang="en-US" dirty="0" smtClean="0"/>
              <a:t>Examples</a:t>
            </a:r>
          </a:p>
          <a:p>
            <a:pPr lvl="2"/>
            <a:r>
              <a:rPr lang="en-US" dirty="0" smtClean="0"/>
              <a:t>Juan de Fuca Plate</a:t>
            </a:r>
          </a:p>
          <a:p>
            <a:pPr lvl="2"/>
            <a:r>
              <a:rPr lang="en-US" dirty="0" err="1" smtClean="0"/>
              <a:t>Nankai</a:t>
            </a:r>
            <a:endParaRPr lang="en-US" dirty="0" smtClean="0"/>
          </a:p>
          <a:p>
            <a:pPr lvl="2"/>
            <a:r>
              <a:rPr lang="en-US" dirty="0" smtClean="0"/>
              <a:t>Costa Rica</a:t>
            </a:r>
          </a:p>
          <a:p>
            <a:r>
              <a:rPr lang="en-US" dirty="0" smtClean="0"/>
              <a:t>Drilling for Geodynamic Monitoring in Cascadia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43326" y="10391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403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609600"/>
            <a:ext cx="8572500" cy="5638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72430" y="6391911"/>
            <a:ext cx="2440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Becker and Davis 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787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61302" cy="1143000"/>
          </a:xfrm>
        </p:spPr>
        <p:txBody>
          <a:bodyPr/>
          <a:lstStyle/>
          <a:p>
            <a:r>
              <a:rPr lang="en-US" dirty="0" smtClean="0"/>
              <a:t>CORK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0"/>
            <a:ext cx="446856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72430" y="6391911"/>
            <a:ext cx="2440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Becker and Davis 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93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IODP Science Themes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deep biosphere and the </a:t>
            </a:r>
            <a:r>
              <a:rPr lang="en-US" dirty="0" err="1"/>
              <a:t>subseafloor</a:t>
            </a:r>
            <a:r>
              <a:rPr lang="en-US" dirty="0"/>
              <a:t> </a:t>
            </a:r>
            <a:r>
              <a:rPr lang="en-US" dirty="0" smtClean="0"/>
              <a:t>ocean.</a:t>
            </a:r>
            <a:endParaRPr lang="en-US" dirty="0"/>
          </a:p>
          <a:p>
            <a:r>
              <a:rPr lang="en-US" dirty="0"/>
              <a:t>Environmental change, processes and </a:t>
            </a:r>
            <a:r>
              <a:rPr lang="en-US" dirty="0" smtClean="0"/>
              <a:t>effects.</a:t>
            </a:r>
            <a:endParaRPr lang="en-US" dirty="0"/>
          </a:p>
          <a:p>
            <a:r>
              <a:rPr lang="en-US" dirty="0"/>
              <a:t>Solid earth cycles and geodynamics.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76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8003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Advanced CORK - </a:t>
            </a:r>
            <a:r>
              <a:rPr lang="en-US" dirty="0" err="1" smtClean="0"/>
              <a:t>Nankai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62" y="0"/>
            <a:ext cx="460667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538" y="6412609"/>
            <a:ext cx="2440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Becker and Davis 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833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408738" y="381000"/>
          <a:ext cx="2506662" cy="452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name="Photo Editor Photo" r:id="rId3" imgW="6106377" imgH="11019048" progId="MSPhotoEd.3">
                  <p:embed/>
                </p:oleObj>
              </mc:Choice>
              <mc:Fallback>
                <p:oleObj name="Photo Editor Photo" r:id="rId3" imgW="6106377" imgH="110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8738" y="381000"/>
                        <a:ext cx="2506662" cy="452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114800" y="3429000"/>
          <a:ext cx="2416175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4" name="Photo Editor Photo" r:id="rId5" imgW="7419048" imgH="10295238" progId="MSPhotoEd.3">
                  <p:embed/>
                </p:oleObj>
              </mc:Choice>
              <mc:Fallback>
                <p:oleObj name="Photo Editor Photo" r:id="rId5" imgW="7419048" imgH="102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429000"/>
                        <a:ext cx="2416175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4427538" y="260350"/>
            <a:ext cx="1879600" cy="1512888"/>
          </a:xfrm>
        </p:spPr>
        <p:txBody>
          <a:bodyPr>
            <a:normAutofit fontScale="90000"/>
          </a:bodyPr>
          <a:lstStyle/>
          <a:p>
            <a:r>
              <a:rPr lang="en-US" sz="2000">
                <a:solidFill>
                  <a:schemeClr val="tx1"/>
                </a:solidFill>
                <a:latin typeface="Arial" charset="0"/>
              </a:rPr>
              <a:t>Typical</a:t>
            </a:r>
            <a:br>
              <a:rPr lang="en-US" sz="2000">
                <a:solidFill>
                  <a:schemeClr val="tx1"/>
                </a:solidFill>
                <a:latin typeface="Arial" charset="0"/>
              </a:rPr>
            </a:br>
            <a:r>
              <a:rPr lang="en-US" sz="2000">
                <a:solidFill>
                  <a:schemeClr val="tx1"/>
                </a:solidFill>
                <a:latin typeface="Arial" charset="0"/>
              </a:rPr>
              <a:t>components</a:t>
            </a:r>
            <a:br>
              <a:rPr lang="en-US" sz="2000">
                <a:solidFill>
                  <a:schemeClr val="tx1"/>
                </a:solidFill>
                <a:latin typeface="Arial" charset="0"/>
              </a:rPr>
            </a:br>
            <a:r>
              <a:rPr lang="en-US" sz="2000">
                <a:solidFill>
                  <a:schemeClr val="tx1"/>
                </a:solidFill>
                <a:latin typeface="Arial" charset="0"/>
              </a:rPr>
              <a:t>for pressure</a:t>
            </a:r>
            <a:br>
              <a:rPr lang="en-US" sz="2000">
                <a:solidFill>
                  <a:schemeClr val="tx1"/>
                </a:solidFill>
                <a:latin typeface="Arial" charset="0"/>
              </a:rPr>
            </a:br>
            <a:r>
              <a:rPr lang="en-US" sz="2000">
                <a:solidFill>
                  <a:schemeClr val="tx1"/>
                </a:solidFill>
                <a:latin typeface="Arial" charset="0"/>
              </a:rPr>
              <a:t>monitoring</a:t>
            </a:r>
            <a:r>
              <a:rPr lang="en-US" sz="240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2400">
                <a:solidFill>
                  <a:schemeClr val="tx1"/>
                </a:solidFill>
                <a:latin typeface="Arial" charset="0"/>
              </a:rPr>
            </a:br>
            <a:endParaRPr lang="en-US" sz="200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228600" y="152400"/>
          <a:ext cx="4149725" cy="635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5" name="Photo Editor Photo" r:id="rId7" imgW="6392167" imgH="9783541" progId="MSPhotoEd.3">
                  <p:embed/>
                </p:oleObj>
              </mc:Choice>
              <mc:Fallback>
                <p:oleObj name="Photo Editor Photo" r:id="rId7" imgW="6392167" imgH="978354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"/>
                        <a:ext cx="4149725" cy="635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Box 1"/>
          <p:cNvSpPr txBox="1">
            <a:spLocks noChangeArrowheads="1"/>
          </p:cNvSpPr>
          <p:nvPr/>
        </p:nvSpPr>
        <p:spPr bwMode="auto">
          <a:xfrm>
            <a:off x="6203950" y="5805488"/>
            <a:ext cx="1198563" cy="6461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CA" sz="1800"/>
              <a:t>Hydraulic</a:t>
            </a:r>
          </a:p>
          <a:p>
            <a:r>
              <a:rPr lang="en-CA" sz="1800"/>
              <a:t>umbilicals</a:t>
            </a:r>
            <a:endParaRPr lang="en-US" sz="1800"/>
          </a:p>
        </p:txBody>
      </p:sp>
      <p:sp>
        <p:nvSpPr>
          <p:cNvPr id="4103" name="TextBox 2"/>
          <p:cNvSpPr txBox="1">
            <a:spLocks noChangeArrowheads="1"/>
          </p:cNvSpPr>
          <p:nvPr/>
        </p:nvSpPr>
        <p:spPr bwMode="auto">
          <a:xfrm>
            <a:off x="5724525" y="1938338"/>
            <a:ext cx="1223963" cy="6445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CA" sz="1800"/>
              <a:t>Formation</a:t>
            </a:r>
          </a:p>
          <a:p>
            <a:r>
              <a:rPr lang="en-CA" sz="1800"/>
              <a:t>screens</a:t>
            </a:r>
            <a:endParaRPr lang="en-US" sz="1800"/>
          </a:p>
        </p:txBody>
      </p:sp>
      <p:sp>
        <p:nvSpPr>
          <p:cNvPr id="4104" name="TextBox 3"/>
          <p:cNvSpPr txBox="1">
            <a:spLocks noChangeArrowheads="1"/>
          </p:cNvSpPr>
          <p:nvPr/>
        </p:nvSpPr>
        <p:spPr bwMode="auto">
          <a:xfrm>
            <a:off x="3563938" y="2260600"/>
            <a:ext cx="1762125" cy="9223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CA" sz="1800"/>
              <a:t>Wellhead</a:t>
            </a:r>
          </a:p>
          <a:p>
            <a:r>
              <a:rPr lang="en-CA" sz="1800"/>
              <a:t>plumbing and</a:t>
            </a:r>
          </a:p>
          <a:p>
            <a:r>
              <a:rPr lang="en-CA" sz="1800"/>
              <a:t>instrumentation</a:t>
            </a:r>
            <a:endParaRPr 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6530975" y="6364196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Earl Davis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8250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3502285" cy="2353781"/>
          </a:xfrm>
        </p:spPr>
        <p:txBody>
          <a:bodyPr/>
          <a:lstStyle/>
          <a:p>
            <a:r>
              <a:rPr lang="en-US" dirty="0" smtClean="0"/>
              <a:t>CORK-2 Costa Rica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660" y="0"/>
            <a:ext cx="474096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5750" y="6342794"/>
            <a:ext cx="2440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Becker and Davis 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25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7"/>
            <a:ext cx="2456384" cy="1973441"/>
          </a:xfrm>
        </p:spPr>
        <p:txBody>
          <a:bodyPr>
            <a:normAutofit/>
          </a:bodyPr>
          <a:lstStyle/>
          <a:p>
            <a:r>
              <a:rPr lang="en-US" dirty="0" smtClean="0"/>
              <a:t>Smart Plug</a:t>
            </a:r>
            <a:endParaRPr lang="en-US" dirty="0"/>
          </a:p>
        </p:txBody>
      </p:sp>
      <p:pic>
        <p:nvPicPr>
          <p:cNvPr id="3" name="Picture 3" descr="1a_corkfamily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11494" r="2373"/>
          <a:stretch/>
        </p:blipFill>
        <p:spPr bwMode="auto">
          <a:xfrm>
            <a:off x="4251522" y="387390"/>
            <a:ext cx="3219205" cy="630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056" y="6294029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Modified from Earl Davis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3162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0"/>
            <a:ext cx="555129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28490" y="6349459"/>
            <a:ext cx="2440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Becker and Davis 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5544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Scientific Drilling Capabilities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Borehole Seismology</a:t>
            </a:r>
          </a:p>
          <a:p>
            <a:r>
              <a:rPr lang="en-US" dirty="0" smtClean="0"/>
              <a:t>Borehole Hydrology &amp; Geodetic Monitoring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CORK Observatories</a:t>
            </a:r>
          </a:p>
          <a:p>
            <a:pPr lvl="1"/>
            <a:r>
              <a:rPr lang="en-US" dirty="0" smtClean="0"/>
              <a:t>Examples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Juan de Fuca Plate</a:t>
            </a:r>
          </a:p>
          <a:p>
            <a:pPr lvl="2"/>
            <a:r>
              <a:rPr lang="en-US" dirty="0" err="1" smtClean="0"/>
              <a:t>Nankai</a:t>
            </a:r>
            <a:endParaRPr lang="en-US" dirty="0" smtClean="0"/>
          </a:p>
          <a:p>
            <a:pPr lvl="2"/>
            <a:r>
              <a:rPr lang="en-US" dirty="0" smtClean="0"/>
              <a:t>Costa Rica</a:t>
            </a:r>
          </a:p>
          <a:p>
            <a:r>
              <a:rPr lang="en-US" dirty="0" smtClean="0"/>
              <a:t>Drilling for Geodynamic Monitoring in Cascadia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43326" y="10391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652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300038" y="387350"/>
          <a:ext cx="4559300" cy="342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7" name="Photo Editor Photo" r:id="rId4" imgW="19209524" imgH="14419048" progId="MSPhotoEd.3">
                  <p:embed/>
                </p:oleObj>
              </mc:Choice>
              <mc:Fallback>
                <p:oleObj name="Photo Editor Photo" r:id="rId4" imgW="19209524" imgH="144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387350"/>
                        <a:ext cx="4559300" cy="342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3" descr="1027PT-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268413"/>
            <a:ext cx="3260725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362825" y="3043238"/>
            <a:ext cx="1096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/>
              <a:t>Tides filtered,</a:t>
            </a:r>
          </a:p>
          <a:p>
            <a:pPr algn="ctr" eaLnBrk="1" hangingPunct="1"/>
            <a:r>
              <a:rPr lang="en-US" sz="1200"/>
              <a:t>Hole 1027C</a:t>
            </a:r>
            <a:endParaRPr lang="en-CA" sz="1200"/>
          </a:p>
        </p:txBody>
      </p:sp>
      <p:pic>
        <p:nvPicPr>
          <p:cNvPr id="14341" name="Picture 5" descr="1026and10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71900"/>
            <a:ext cx="425926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5364163" y="11113"/>
            <a:ext cx="3492500" cy="1185862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>
                <a:latin typeface="Arial" charset="0"/>
              </a:rPr>
              <a:t>Early experiments:</a:t>
            </a:r>
            <a:br>
              <a:rPr lang="en-US" sz="2000">
                <a:latin typeface="Arial" charset="0"/>
              </a:rPr>
            </a:br>
            <a:r>
              <a:rPr lang="en-US" sz="1800">
                <a:latin typeface="Arial" charset="0"/>
              </a:rPr>
              <a:t>quantifying static driving forces</a:t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>for hydrothermal circulation</a:t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>in oceanic crust</a:t>
            </a:r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6227763" y="5084763"/>
            <a:ext cx="2735262" cy="5905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Slow recovery </a:t>
            </a:r>
          </a:p>
          <a:p>
            <a:pPr algn="ctr" eaLnBrk="1" hangingPunct="1"/>
            <a:r>
              <a:rPr lang="en-US" sz="1600" b="1"/>
              <a:t>from drilling perturbation</a:t>
            </a:r>
            <a:endParaRPr lang="en-CA" sz="1600" b="1"/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2987675" y="5862638"/>
            <a:ext cx="2519363" cy="5905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Static and tidal formation pressures</a:t>
            </a:r>
            <a:endParaRPr lang="en-CA" sz="1600" b="1"/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 flipV="1">
            <a:off x="6948488" y="1844675"/>
            <a:ext cx="1079500" cy="119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Text Box 4"/>
          <p:cNvSpPr txBox="1">
            <a:spLocks noChangeArrowheads="1"/>
          </p:cNvSpPr>
          <p:nvPr/>
        </p:nvSpPr>
        <p:spPr bwMode="auto">
          <a:xfrm>
            <a:off x="6804025" y="1963738"/>
            <a:ext cx="1449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/>
              <a:t>Diminishing</a:t>
            </a:r>
            <a:endParaRPr lang="en-US" sz="1200"/>
          </a:p>
          <a:p>
            <a:pPr algn="ctr" eaLnBrk="1" hangingPunct="1"/>
            <a:r>
              <a:rPr lang="en-CA" sz="1200"/>
              <a:t>buoyancy anomaly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30975" y="6371213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Earl Davis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3662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287338"/>
            <a:ext cx="7704138" cy="504825"/>
          </a:xfrm>
        </p:spPr>
        <p:txBody>
          <a:bodyPr/>
          <a:lstStyle/>
          <a:p>
            <a:pPr eaLnBrk="1" hangingPunct="1"/>
            <a:r>
              <a:rPr lang="en-US" sz="2000">
                <a:latin typeface="Arial" charset="0"/>
              </a:rPr>
              <a:t>Observed response to seafloor loading</a:t>
            </a:r>
          </a:p>
        </p:txBody>
      </p:sp>
      <p:pic>
        <p:nvPicPr>
          <p:cNvPr id="15363" name="Picture 3" descr="ch08_fig10_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959225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ch08_fig12_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981075"/>
            <a:ext cx="4605338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939800" y="5584825"/>
            <a:ext cx="2368550" cy="6413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Amplitude response</a:t>
            </a:r>
          </a:p>
          <a:p>
            <a:pPr algn="ctr" eaLnBrk="1" hangingPunct="1"/>
            <a:r>
              <a:rPr lang="en-US" sz="1800"/>
              <a:t>=&gt;  elastic properties 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840288" y="5805488"/>
            <a:ext cx="3638550" cy="6413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Phase, and temperature response</a:t>
            </a:r>
          </a:p>
          <a:p>
            <a:pPr algn="ctr" eaLnBrk="1" hangingPunct="1"/>
            <a:r>
              <a:rPr lang="en-US" sz="1800"/>
              <a:t> =&gt; diffusion, flow  </a:t>
            </a:r>
          </a:p>
        </p:txBody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 rot="5400000">
            <a:off x="2273300" y="3076575"/>
            <a:ext cx="2251075" cy="6508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Increasing alteration</a:t>
            </a:r>
          </a:p>
          <a:p>
            <a:pPr algn="ctr" eaLnBrk="1" hangingPunct="1"/>
            <a:endParaRPr lang="en-US" sz="1800"/>
          </a:p>
        </p:txBody>
      </p:sp>
      <p:sp>
        <p:nvSpPr>
          <p:cNvPr id="15368" name="Line 11"/>
          <p:cNvSpPr>
            <a:spLocks noChangeShapeType="1"/>
          </p:cNvSpPr>
          <p:nvPr/>
        </p:nvSpPr>
        <p:spPr bwMode="auto">
          <a:xfrm>
            <a:off x="3276600" y="2636838"/>
            <a:ext cx="0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30975" y="6371213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Earl Davis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249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80963" y="333375"/>
            <a:ext cx="84296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cs typeface="Arial" charset="0"/>
              </a:rPr>
              <a:t>First clear example of strain: response to Mw 6.3 event at 130 km range</a:t>
            </a:r>
          </a:p>
          <a:p>
            <a:pPr algn="ctr" eaLnBrk="1" hangingPunct="1"/>
            <a:r>
              <a:rPr lang="en-US" sz="1800">
                <a:cs typeface="Arial" charset="0"/>
              </a:rPr>
              <a:t>Dilatation then lateral drainage </a:t>
            </a:r>
            <a:r>
              <a:rPr lang="en-US" sz="1800" i="1">
                <a:cs typeface="Arial" charset="0"/>
              </a:rPr>
              <a:t>and/or post-seismic strain</a:t>
            </a:r>
            <a:r>
              <a:rPr lang="en-US" sz="1800">
                <a:cs typeface="Arial" charset="0"/>
              </a:rPr>
              <a:t> at Hole 1027C</a:t>
            </a:r>
          </a:p>
          <a:p>
            <a:pPr algn="ctr" eaLnBrk="1" hangingPunct="1"/>
            <a:r>
              <a:rPr lang="en-US" sz="1800">
                <a:cs typeface="Arial" charset="0"/>
              </a:rPr>
              <a:t>(</a:t>
            </a:r>
            <a:r>
              <a:rPr lang="en-US" sz="1800" b="1">
                <a:cs typeface="Arial" charset="0"/>
              </a:rPr>
              <a:t>note: it is hard to distinguish hydrologic diffusion and post-seismic strain</a:t>
            </a:r>
            <a:r>
              <a:rPr lang="en-US" sz="1800">
                <a:cs typeface="Arial" charset="0"/>
              </a:rPr>
              <a:t>)</a:t>
            </a:r>
          </a:p>
          <a:p>
            <a:pPr algn="ctr" eaLnBrk="1" hangingPunct="1"/>
            <a:endParaRPr lang="en-US" sz="1800">
              <a:cs typeface="Arial" charset="0"/>
            </a:endParaRP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4211638" y="2276475"/>
          <a:ext cx="4537075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3" name="Photo Editor Photo" r:id="rId3" imgW="17457143" imgH="12352381" progId="MSPhotoEd.3">
                  <p:embed/>
                </p:oleObj>
              </mc:Choice>
              <mc:Fallback>
                <p:oleObj name="Photo Editor Photo" r:id="rId3" imgW="17457143" imgH="123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2276475"/>
                        <a:ext cx="4537075" cy="320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8" name="Picture 4" descr="Nootka3dStr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t="19223" r="25919" b="33539"/>
          <a:stretch>
            <a:fillRect/>
          </a:stretch>
        </p:blipFill>
        <p:spPr bwMode="auto">
          <a:xfrm>
            <a:off x="395288" y="1700213"/>
            <a:ext cx="386397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Line 5"/>
          <p:cNvSpPr>
            <a:spLocks noChangeShapeType="1"/>
          </p:cNvSpPr>
          <p:nvPr/>
        </p:nvSpPr>
        <p:spPr bwMode="auto">
          <a:xfrm flipV="1">
            <a:off x="1835150" y="2924175"/>
            <a:ext cx="287338" cy="2873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1692275" y="2781300"/>
            <a:ext cx="287338" cy="288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124075" y="4005263"/>
            <a:ext cx="6302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>
                <a:cs typeface="Arial" charset="0"/>
              </a:rPr>
              <a:t>1027C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0975" y="6364196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Earl Davis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65264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88913"/>
            <a:ext cx="5191125" cy="1223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>
                <a:latin typeface="Arial" charset="0"/>
              </a:rPr>
              <a:t>An example seen at multiple sites: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A seismogenic seafloor spreading event</a:t>
            </a:r>
            <a:br>
              <a:rPr lang="en-US" sz="2000">
                <a:latin typeface="Arial" charset="0"/>
              </a:rPr>
            </a:br>
            <a:r>
              <a:rPr lang="en-US" sz="2000">
                <a:latin typeface="Arial" charset="0"/>
              </a:rPr>
              <a:t> with associated p</a:t>
            </a:r>
            <a:r>
              <a:rPr lang="en-US" sz="1800">
                <a:latin typeface="Arial" charset="0"/>
              </a:rPr>
              <a:t>late contraction, then</a:t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>hydrologic drainage</a:t>
            </a:r>
            <a:r>
              <a:rPr lang="en-US" sz="2000">
                <a:latin typeface="Arial" charset="0"/>
              </a:rPr>
              <a:t> </a:t>
            </a:r>
            <a:r>
              <a:rPr lang="en-US" sz="1800">
                <a:latin typeface="Arial" charset="0"/>
              </a:rPr>
              <a:t>and/or viscoelastic relaxation</a:t>
            </a:r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5611813" y="152400"/>
          <a:ext cx="3227387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4" name="Photo Editor Photo" r:id="rId3" imgW="13800000" imgH="28352381" progId="MSPhotoEd.3">
                  <p:embed/>
                </p:oleObj>
              </mc:Choice>
              <mc:Fallback>
                <p:oleObj name="Photo Editor Photo" r:id="rId3" imgW="13800000" imgH="283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1813" y="152400"/>
                        <a:ext cx="3227387" cy="6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179388" y="1760538"/>
          <a:ext cx="5307012" cy="220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5" name="Photo Editor Photo" r:id="rId5" imgW="11685714" imgH="4847619" progId="MSPhotoEd.3">
                  <p:embed/>
                </p:oleObj>
              </mc:Choice>
              <mc:Fallback>
                <p:oleObj name="Photo Editor Photo" r:id="rId5" imgW="11685714" imgH="48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60538"/>
                        <a:ext cx="5307012" cy="2201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520700" y="2565400"/>
            <a:ext cx="609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Line 9"/>
          <p:cNvSpPr>
            <a:spLocks noChangeShapeType="1"/>
          </p:cNvSpPr>
          <p:nvPr/>
        </p:nvSpPr>
        <p:spPr bwMode="auto">
          <a:xfrm>
            <a:off x="823913" y="1989138"/>
            <a:ext cx="1587" cy="17272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900113" y="4292600"/>
            <a:ext cx="4322762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Decreasing amplitude, decreasing strain …</a:t>
            </a:r>
          </a:p>
          <a:p>
            <a:endParaRPr lang="en-US" sz="1400"/>
          </a:p>
          <a:p>
            <a:endParaRPr lang="en-US" sz="1400"/>
          </a:p>
          <a:p>
            <a:r>
              <a:rPr lang="en-US" sz="1400"/>
              <a:t>Decreasing time constant, decreasing drainage path</a:t>
            </a:r>
          </a:p>
        </p:txBody>
      </p:sp>
      <p:sp>
        <p:nvSpPr>
          <p:cNvPr id="17416" name="Line 9"/>
          <p:cNvSpPr>
            <a:spLocks noChangeShapeType="1"/>
          </p:cNvSpPr>
          <p:nvPr/>
        </p:nvSpPr>
        <p:spPr bwMode="auto">
          <a:xfrm>
            <a:off x="1979613" y="42211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Line 10"/>
          <p:cNvSpPr>
            <a:spLocks noChangeShapeType="1"/>
          </p:cNvSpPr>
          <p:nvPr/>
        </p:nvSpPr>
        <p:spPr bwMode="auto">
          <a:xfrm>
            <a:off x="3348038" y="42211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364097" y="2708275"/>
            <a:ext cx="9799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b="1" dirty="0"/>
              <a:t>1999</a:t>
            </a:r>
          </a:p>
          <a:p>
            <a:pPr algn="ctr"/>
            <a:r>
              <a:rPr lang="en-US" sz="1200" b="1" dirty="0"/>
              <a:t>Endeavour</a:t>
            </a:r>
          </a:p>
          <a:p>
            <a:pPr algn="ctr"/>
            <a:r>
              <a:rPr lang="en-US" sz="1200" b="1" dirty="0" smtClean="0"/>
              <a:t>axis</a:t>
            </a:r>
            <a:endParaRPr lang="en-US" sz="1200" b="1" dirty="0"/>
          </a:p>
        </p:txBody>
      </p:sp>
      <p:sp>
        <p:nvSpPr>
          <p:cNvPr id="17419" name="Line 9"/>
          <p:cNvSpPr>
            <a:spLocks noChangeShapeType="1"/>
          </p:cNvSpPr>
          <p:nvPr/>
        </p:nvSpPr>
        <p:spPr bwMode="auto">
          <a:xfrm flipH="1">
            <a:off x="1979613" y="48688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Line 9"/>
          <p:cNvSpPr>
            <a:spLocks noChangeShapeType="1"/>
          </p:cNvSpPr>
          <p:nvPr/>
        </p:nvSpPr>
        <p:spPr bwMode="auto">
          <a:xfrm flipH="1">
            <a:off x="3348038" y="48688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79388" y="6320135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Earl Davis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91599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orum_in_IODP_Structure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98438"/>
            <a:ext cx="10058400" cy="710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14815" y="5550252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Keir</a:t>
            </a:r>
            <a:r>
              <a:rPr lang="en-US" sz="1200" dirty="0" smtClean="0"/>
              <a:t> Becker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1196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Scientific Drilling Capabilities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Borehole Seismology</a:t>
            </a:r>
          </a:p>
          <a:p>
            <a:r>
              <a:rPr lang="en-US" dirty="0" smtClean="0"/>
              <a:t>Borehole Hydrology &amp; Geodetic Monitoring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CORK Observatories</a:t>
            </a:r>
          </a:p>
          <a:p>
            <a:pPr lvl="1"/>
            <a:r>
              <a:rPr lang="en-US" dirty="0" smtClean="0"/>
              <a:t>Examples</a:t>
            </a:r>
          </a:p>
          <a:p>
            <a:pPr lvl="2"/>
            <a:r>
              <a:rPr lang="en-US" dirty="0" smtClean="0"/>
              <a:t>Juan de Fuca Plate</a:t>
            </a:r>
          </a:p>
          <a:p>
            <a:pPr lvl="2"/>
            <a:r>
              <a:rPr lang="en-US" dirty="0" err="1" smtClean="0">
                <a:solidFill>
                  <a:srgbClr val="FF0000"/>
                </a:solidFill>
              </a:rPr>
              <a:t>Nankai</a:t>
            </a:r>
            <a:endParaRPr lang="en-US" dirty="0" smtClean="0">
              <a:solidFill>
                <a:srgbClr val="FF0000"/>
              </a:solidFill>
            </a:endParaRPr>
          </a:p>
          <a:p>
            <a:pPr lvl="2"/>
            <a:r>
              <a:rPr lang="en-US" dirty="0" smtClean="0"/>
              <a:t>Costa Rica</a:t>
            </a:r>
          </a:p>
          <a:p>
            <a:r>
              <a:rPr lang="en-US" dirty="0" smtClean="0"/>
              <a:t>Drilling for Geodynamic Monitoring in Cascadia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43326" y="10391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82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NankaiMap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6"/>
          <a:stretch>
            <a:fillRect/>
          </a:stretch>
        </p:blipFill>
        <p:spPr bwMode="auto">
          <a:xfrm>
            <a:off x="228600" y="0"/>
            <a:ext cx="89154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AutoShape 3"/>
          <p:cNvSpPr>
            <a:spLocks noChangeArrowheads="1"/>
          </p:cNvSpPr>
          <p:nvPr/>
        </p:nvSpPr>
        <p:spPr bwMode="auto">
          <a:xfrm>
            <a:off x="4533900" y="3568700"/>
            <a:ext cx="76200" cy="76200"/>
          </a:xfrm>
          <a:prstGeom prst="octagon">
            <a:avLst>
              <a:gd name="adj" fmla="val 2928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2532" name="AutoShape 4"/>
          <p:cNvSpPr>
            <a:spLocks noChangeArrowheads="1"/>
          </p:cNvSpPr>
          <p:nvPr/>
        </p:nvSpPr>
        <p:spPr bwMode="auto">
          <a:xfrm>
            <a:off x="4452938" y="3429000"/>
            <a:ext cx="76200" cy="76200"/>
          </a:xfrm>
          <a:prstGeom prst="octagon">
            <a:avLst>
              <a:gd name="adj" fmla="val 2928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6362700" y="2349500"/>
            <a:ext cx="76200" cy="76200"/>
          </a:xfrm>
          <a:prstGeom prst="octagon">
            <a:avLst>
              <a:gd name="adj" fmla="val 2928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6286500" y="2205038"/>
            <a:ext cx="76200" cy="76200"/>
          </a:xfrm>
          <a:prstGeom prst="octagon">
            <a:avLst>
              <a:gd name="adj" fmla="val 2928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684213" y="115888"/>
            <a:ext cx="2895600" cy="1190625"/>
          </a:xfrm>
          <a:prstGeom prst="rect">
            <a:avLst/>
          </a:prstGeom>
          <a:solidFill>
            <a:srgbClr val="EAEAEA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en-CA" altLang="en-US" sz="2000" dirty="0" smtClean="0"/>
              <a:t>CORK observatories at</a:t>
            </a:r>
          </a:p>
          <a:p>
            <a:pPr algn="ctr" eaLnBrk="1" hangingPunct="1">
              <a:spcBef>
                <a:spcPct val="0"/>
              </a:spcBef>
              <a:defRPr/>
            </a:pPr>
            <a:r>
              <a:rPr lang="en-CA" altLang="en-US" sz="2000" dirty="0" smtClean="0"/>
              <a:t>Nankai subduction zone</a:t>
            </a:r>
          </a:p>
          <a:p>
            <a:pPr algn="ctr" eaLnBrk="1" hangingPunct="1">
              <a:spcBef>
                <a:spcPct val="0"/>
              </a:spcBef>
              <a:defRPr/>
            </a:pPr>
            <a:r>
              <a:rPr lang="en-CA" altLang="en-US" sz="1600" dirty="0" smtClean="0"/>
              <a:t>808/1173, 2001</a:t>
            </a:r>
          </a:p>
          <a:p>
            <a:pPr algn="ctr" eaLnBrk="1" hangingPunct="1">
              <a:spcBef>
                <a:spcPct val="0"/>
              </a:spcBef>
              <a:defRPr/>
            </a:pPr>
            <a:r>
              <a:rPr lang="en-CA" altLang="en-US" sz="1600" dirty="0" smtClean="0"/>
              <a:t>C0002/C0010, 2009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4479925" y="3284538"/>
            <a:ext cx="4365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808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594225" y="3500438"/>
            <a:ext cx="520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1173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5694363" y="2276475"/>
            <a:ext cx="6302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C0010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715000" y="1989138"/>
            <a:ext cx="6302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C0002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4806950" y="1412875"/>
            <a:ext cx="904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19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b="1"/>
              <a:t>Kii</a:t>
            </a:r>
          </a:p>
          <a:p>
            <a:pPr algn="ctr" eaLnBrk="1" hangingPunct="1"/>
            <a:r>
              <a:rPr lang="en-CA" sz="1200" b="1"/>
              <a:t>Peninsula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 rot="-143243">
            <a:off x="3276600" y="1628775"/>
            <a:ext cx="608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19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b="1"/>
              <a:t>Cape</a:t>
            </a:r>
          </a:p>
          <a:p>
            <a:pPr algn="ctr" eaLnBrk="1" hangingPunct="1"/>
            <a:r>
              <a:rPr lang="en-CA" sz="1200" b="1"/>
              <a:t>Murto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 rot="-1445320">
            <a:off x="5148263" y="2997200"/>
            <a:ext cx="1252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19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b="1"/>
              <a:t>Nankai Trough</a:t>
            </a: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 flipV="1">
            <a:off x="4114800" y="3789363"/>
            <a:ext cx="533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H="1" flipV="1">
            <a:off x="6934200" y="2492375"/>
            <a:ext cx="533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AutoShape 17"/>
          <p:cNvSpPr>
            <a:spLocks noChangeArrowheads="1"/>
          </p:cNvSpPr>
          <p:nvPr/>
        </p:nvSpPr>
        <p:spPr bwMode="auto">
          <a:xfrm>
            <a:off x="6462713" y="2524125"/>
            <a:ext cx="76200" cy="76200"/>
          </a:xfrm>
          <a:prstGeom prst="octagon">
            <a:avLst>
              <a:gd name="adj" fmla="val 2928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1144588" y="2205038"/>
            <a:ext cx="785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14902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b="1"/>
              <a:t>Bungo</a:t>
            </a:r>
          </a:p>
          <a:p>
            <a:pPr algn="ctr" eaLnBrk="1" hangingPunct="1"/>
            <a:r>
              <a:rPr lang="en-CA" sz="1200" b="1"/>
              <a:t>Channel</a:t>
            </a: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H="1" flipV="1">
            <a:off x="4427538" y="3386138"/>
            <a:ext cx="182562" cy="2825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8" name="Picture 20" descr="Fig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68" b="20844"/>
          <a:stretch>
            <a:fillRect/>
          </a:stretch>
        </p:blipFill>
        <p:spPr bwMode="auto">
          <a:xfrm>
            <a:off x="684213" y="4408488"/>
            <a:ext cx="7704137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9" name="Text Box 9"/>
          <p:cNvSpPr txBox="1">
            <a:spLocks noChangeArrowheads="1"/>
          </p:cNvSpPr>
          <p:nvPr/>
        </p:nvSpPr>
        <p:spPr bwMode="auto">
          <a:xfrm>
            <a:off x="4089400" y="4076700"/>
            <a:ext cx="8429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4.5 cm/yr</a:t>
            </a:r>
          </a:p>
        </p:txBody>
      </p:sp>
      <p:sp>
        <p:nvSpPr>
          <p:cNvPr id="22550" name="Text Box 10"/>
          <p:cNvSpPr txBox="1">
            <a:spLocks noChangeArrowheads="1"/>
          </p:cNvSpPr>
          <p:nvPr/>
        </p:nvSpPr>
        <p:spPr bwMode="auto">
          <a:xfrm>
            <a:off x="6443663" y="2530475"/>
            <a:ext cx="6302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C0006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30975" y="6364196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Earl Davis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2589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ankaiP10y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1" b="30302"/>
          <a:stretch>
            <a:fillRect/>
          </a:stretch>
        </p:blipFill>
        <p:spPr bwMode="auto">
          <a:xfrm>
            <a:off x="1219200" y="914400"/>
            <a:ext cx="6400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NankaiVLFEactiv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5" b="37122"/>
          <a:stretch>
            <a:fillRect/>
          </a:stretch>
        </p:blipFill>
        <p:spPr bwMode="auto">
          <a:xfrm>
            <a:off x="1219200" y="3657600"/>
            <a:ext cx="64008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>
                <a:solidFill>
                  <a:schemeClr val="tx2"/>
                </a:solidFill>
                <a:cs typeface="Arial" charset="0"/>
              </a:rPr>
              <a:t>Pressure variations at Nankai Holes 808I and 1173B ACORKs:</a:t>
            </a:r>
          </a:p>
          <a:p>
            <a:pPr algn="ctr" eaLnBrk="1" hangingPunct="1"/>
            <a:r>
              <a:rPr lang="en-US">
                <a:solidFill>
                  <a:schemeClr val="tx2"/>
                </a:solidFill>
                <a:cs typeface="Arial" charset="0"/>
              </a:rPr>
              <a:t>accumulating strain, co- and post-seismic strain, triggered local subduction thrust slip</a:t>
            </a:r>
            <a:endParaRPr lang="en-CA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 flipV="1">
            <a:off x="5429250" y="990600"/>
            <a:ext cx="0" cy="259080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flipV="1">
            <a:off x="2154238" y="5499100"/>
            <a:ext cx="4505325" cy="1746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6689725" y="5367338"/>
            <a:ext cx="815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>
                <a:solidFill>
                  <a:srgbClr val="993300"/>
                </a:solidFill>
                <a:cs typeface="Arial" charset="0"/>
              </a:rPr>
              <a:t>808/1173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 rot="-1000449">
            <a:off x="3581400" y="1524000"/>
            <a:ext cx="1870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000" b="1">
                <a:cs typeface="Arial" charset="0"/>
              </a:rPr>
              <a:t>Secular strain accumulation</a:t>
            </a:r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>
            <a:off x="5608638" y="4749800"/>
            <a:ext cx="576262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678613" y="4594225"/>
            <a:ext cx="10096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>
                <a:solidFill>
                  <a:srgbClr val="993300"/>
                </a:solidFill>
                <a:cs typeface="Arial" charset="0"/>
              </a:rPr>
              <a:t>C0010/0002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2124075" y="1066800"/>
            <a:ext cx="1384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>
                <a:cs typeface="Arial" charset="0"/>
              </a:rPr>
              <a:t>Pressure history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2124075" y="3860800"/>
            <a:ext cx="1141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>
                <a:cs typeface="Arial" charset="0"/>
              </a:rPr>
              <a:t>VLFE activity</a:t>
            </a: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6084888" y="4743450"/>
            <a:ext cx="576262" cy="0"/>
          </a:xfrm>
          <a:prstGeom prst="line">
            <a:avLst/>
          </a:prstGeom>
          <a:noFill/>
          <a:ln w="38100" cap="rnd">
            <a:solidFill>
              <a:srgbClr val="8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30975" y="6364196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Earl Davis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293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avis_fig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t="30304" r="16667" b="33333"/>
          <a:stretch>
            <a:fillRect/>
          </a:stretch>
        </p:blipFill>
        <p:spPr bwMode="auto">
          <a:xfrm>
            <a:off x="323850" y="692150"/>
            <a:ext cx="479107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50825" y="0"/>
            <a:ext cx="8604250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2000">
                <a:solidFill>
                  <a:schemeClr val="tx2"/>
                </a:solidFill>
              </a:rPr>
              <a:t>… example of “spontaneous” slow slip: Strain following 2003 VSFEs</a:t>
            </a:r>
            <a:endParaRPr lang="en-CA" sz="2000">
              <a:solidFill>
                <a:schemeClr val="tx2"/>
              </a:solidFill>
            </a:endParaRPr>
          </a:p>
        </p:txBody>
      </p:sp>
      <p:pic>
        <p:nvPicPr>
          <p:cNvPr id="24580" name="Picture 1" descr="2003Nank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t="7274" r="18823"/>
          <a:stretch>
            <a:fillRect/>
          </a:stretch>
        </p:blipFill>
        <p:spPr bwMode="auto">
          <a:xfrm>
            <a:off x="5292725" y="646113"/>
            <a:ext cx="35242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889625" y="3441700"/>
            <a:ext cx="1130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60 km/9 days</a:t>
            </a: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6011863" y="3860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8151813" y="4606925"/>
            <a:ext cx="668337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VLFEs</a:t>
            </a: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6011863" y="3709988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7621588" y="841375"/>
            <a:ext cx="1271587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Incoming plate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7380288" y="3000375"/>
            <a:ext cx="1492250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Subduction prism</a:t>
            </a:r>
          </a:p>
        </p:txBody>
      </p:sp>
      <p:sp>
        <p:nvSpPr>
          <p:cNvPr id="24587" name="Rectangle 2"/>
          <p:cNvSpPr txBox="1">
            <a:spLocks noChangeArrowheads="1"/>
          </p:cNvSpPr>
          <p:nvPr/>
        </p:nvSpPr>
        <p:spPr bwMode="auto">
          <a:xfrm>
            <a:off x="179388" y="5013325"/>
            <a:ext cx="4902200" cy="71278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CA" sz="1800">
                <a:solidFill>
                  <a:schemeClr val="tx2"/>
                </a:solidFill>
              </a:rPr>
              <a:t>Slip propagates slowly updip from VLFE swarms</a:t>
            </a:r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072" y="6280448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Earl Davis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2054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avis_fig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t="30304" r="16667" b="33333"/>
          <a:stretch>
            <a:fillRect/>
          </a:stretch>
        </p:blipFill>
        <p:spPr bwMode="auto">
          <a:xfrm>
            <a:off x="1724025" y="11430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-250825" y="1524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2000">
                <a:solidFill>
                  <a:schemeClr val="tx2"/>
                </a:solidFill>
              </a:rPr>
              <a:t>Causes of other transients at Nankai prism toe:</a:t>
            </a:r>
          </a:p>
          <a:p>
            <a:pPr algn="ctr" eaLnBrk="1" hangingPunct="1"/>
            <a:r>
              <a:rPr lang="en-US" sz="2000">
                <a:solidFill>
                  <a:schemeClr val="tx2"/>
                </a:solidFill>
              </a:rPr>
              <a:t>Local decollement slip triggered by small (few kPa) stress changes?</a:t>
            </a:r>
            <a:endParaRPr lang="en-CA" sz="2000">
              <a:solidFill>
                <a:schemeClr val="tx2"/>
              </a:solidFill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648200" y="5486400"/>
            <a:ext cx="3525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Tohoku volumetric strain, labels in nanostrain</a:t>
            </a:r>
          </a:p>
          <a:p>
            <a:pPr eaLnBrk="1" hangingPunct="1"/>
            <a:r>
              <a:rPr lang="en-CA" sz="1200" b="1"/>
              <a:t>Arial strain, 175 nanostrain max</a:t>
            </a:r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H="1">
            <a:off x="3962400" y="5638800"/>
            <a:ext cx="685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4343400" y="5791200"/>
            <a:ext cx="304800" cy="0"/>
          </a:xfrm>
          <a:prstGeom prst="line">
            <a:avLst/>
          </a:prstGeom>
          <a:noFill/>
          <a:ln w="12700">
            <a:solidFill>
              <a:srgbClr val="8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3962400" y="5791200"/>
            <a:ext cx="381000" cy="0"/>
          </a:xfrm>
          <a:prstGeom prst="line">
            <a:avLst/>
          </a:prstGeom>
          <a:noFill/>
          <a:ln w="12700">
            <a:solidFill>
              <a:srgbClr val="8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6802438" y="4175125"/>
            <a:ext cx="2090737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600" b="1">
                <a:solidFill>
                  <a:srgbClr val="00FF00"/>
                </a:solidFill>
              </a:rPr>
              <a:t>2003 (spontaneous)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826250" y="4495800"/>
            <a:ext cx="2209800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600" b="1">
                <a:solidFill>
                  <a:srgbClr val="3399FF"/>
                </a:solidFill>
              </a:rPr>
              <a:t>2004 (off Kii, 220 km)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6816725" y="4800600"/>
            <a:ext cx="2363788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600" b="1">
                <a:solidFill>
                  <a:srgbClr val="FF3300"/>
                </a:solidFill>
              </a:rPr>
              <a:t>2011 (Tohoku, 940 km)</a:t>
            </a:r>
          </a:p>
        </p:txBody>
      </p:sp>
      <p:sp>
        <p:nvSpPr>
          <p:cNvPr id="36875" name="AutoShape 11"/>
          <p:cNvSpPr>
            <a:spLocks noChangeArrowheads="1"/>
          </p:cNvSpPr>
          <p:nvPr/>
        </p:nvSpPr>
        <p:spPr bwMode="auto">
          <a:xfrm>
            <a:off x="8305800" y="533400"/>
            <a:ext cx="428625" cy="381000"/>
          </a:xfrm>
          <a:custGeom>
            <a:avLst/>
            <a:gdLst>
              <a:gd name="T0" fmla="*/ 0 w 428625"/>
              <a:gd name="T1" fmla="*/ 145529 h 381000"/>
              <a:gd name="T2" fmla="*/ 163721 w 428625"/>
              <a:gd name="T3" fmla="*/ 145530 h 381000"/>
              <a:gd name="T4" fmla="*/ 214313 w 428625"/>
              <a:gd name="T5" fmla="*/ 0 h 381000"/>
              <a:gd name="T6" fmla="*/ 264904 w 428625"/>
              <a:gd name="T7" fmla="*/ 145530 h 381000"/>
              <a:gd name="T8" fmla="*/ 428625 w 428625"/>
              <a:gd name="T9" fmla="*/ 145529 h 381000"/>
              <a:gd name="T10" fmla="*/ 296171 w 428625"/>
              <a:gd name="T11" fmla="*/ 235470 h 381000"/>
              <a:gd name="T12" fmla="*/ 346765 w 428625"/>
              <a:gd name="T13" fmla="*/ 380999 h 381000"/>
              <a:gd name="T14" fmla="*/ 214313 w 428625"/>
              <a:gd name="T15" fmla="*/ 291056 h 381000"/>
              <a:gd name="T16" fmla="*/ 81860 w 428625"/>
              <a:gd name="T17" fmla="*/ 380999 h 381000"/>
              <a:gd name="T18" fmla="*/ 132454 w 428625"/>
              <a:gd name="T19" fmla="*/ 235470 h 381000"/>
              <a:gd name="T20" fmla="*/ 0 w 428625"/>
              <a:gd name="T21" fmla="*/ 145529 h 381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28625" h="381000">
                <a:moveTo>
                  <a:pt x="0" y="145529"/>
                </a:moveTo>
                <a:lnTo>
                  <a:pt x="163721" y="145530"/>
                </a:lnTo>
                <a:lnTo>
                  <a:pt x="214313" y="0"/>
                </a:lnTo>
                <a:lnTo>
                  <a:pt x="264904" y="145530"/>
                </a:lnTo>
                <a:lnTo>
                  <a:pt x="428625" y="145529"/>
                </a:lnTo>
                <a:lnTo>
                  <a:pt x="296171" y="235470"/>
                </a:lnTo>
                <a:lnTo>
                  <a:pt x="346765" y="380999"/>
                </a:lnTo>
                <a:lnTo>
                  <a:pt x="214313" y="291056"/>
                </a:lnTo>
                <a:lnTo>
                  <a:pt x="81860" y="380999"/>
                </a:lnTo>
                <a:lnTo>
                  <a:pt x="132454" y="235470"/>
                </a:lnTo>
                <a:lnTo>
                  <a:pt x="0" y="14552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AutoShape 12"/>
          <p:cNvSpPr>
            <a:spLocks noChangeArrowheads="1"/>
          </p:cNvSpPr>
          <p:nvPr/>
        </p:nvSpPr>
        <p:spPr bwMode="auto">
          <a:xfrm>
            <a:off x="6096000" y="2819400"/>
            <a:ext cx="276225" cy="228600"/>
          </a:xfrm>
          <a:custGeom>
            <a:avLst/>
            <a:gdLst>
              <a:gd name="T0" fmla="*/ 0 w 276225"/>
              <a:gd name="T1" fmla="*/ 87317 h 228600"/>
              <a:gd name="T2" fmla="*/ 105509 w 276225"/>
              <a:gd name="T3" fmla="*/ 87318 h 228600"/>
              <a:gd name="T4" fmla="*/ 138113 w 276225"/>
              <a:gd name="T5" fmla="*/ 0 h 228600"/>
              <a:gd name="T6" fmla="*/ 170716 w 276225"/>
              <a:gd name="T7" fmla="*/ 87318 h 228600"/>
              <a:gd name="T8" fmla="*/ 276225 w 276225"/>
              <a:gd name="T9" fmla="*/ 87317 h 228600"/>
              <a:gd name="T10" fmla="*/ 190866 w 276225"/>
              <a:gd name="T11" fmla="*/ 141282 h 228600"/>
              <a:gd name="T12" fmla="*/ 223471 w 276225"/>
              <a:gd name="T13" fmla="*/ 228599 h 228600"/>
              <a:gd name="T14" fmla="*/ 138113 w 276225"/>
              <a:gd name="T15" fmla="*/ 174634 h 228600"/>
              <a:gd name="T16" fmla="*/ 52754 w 276225"/>
              <a:gd name="T17" fmla="*/ 228599 h 228600"/>
              <a:gd name="T18" fmla="*/ 85359 w 276225"/>
              <a:gd name="T19" fmla="*/ 141282 h 228600"/>
              <a:gd name="T20" fmla="*/ 0 w 276225"/>
              <a:gd name="T21" fmla="*/ 87317 h 228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76225" h="228600">
                <a:moveTo>
                  <a:pt x="0" y="87317"/>
                </a:moveTo>
                <a:lnTo>
                  <a:pt x="105509" y="87318"/>
                </a:lnTo>
                <a:lnTo>
                  <a:pt x="138113" y="0"/>
                </a:lnTo>
                <a:lnTo>
                  <a:pt x="170716" y="87318"/>
                </a:lnTo>
                <a:lnTo>
                  <a:pt x="276225" y="87317"/>
                </a:lnTo>
                <a:lnTo>
                  <a:pt x="190866" y="141282"/>
                </a:lnTo>
                <a:lnTo>
                  <a:pt x="223471" y="228599"/>
                </a:lnTo>
                <a:lnTo>
                  <a:pt x="138113" y="174634"/>
                </a:lnTo>
                <a:lnTo>
                  <a:pt x="52754" y="228599"/>
                </a:lnTo>
                <a:lnTo>
                  <a:pt x="85359" y="141282"/>
                </a:lnTo>
                <a:lnTo>
                  <a:pt x="0" y="87317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7718425" y="1066800"/>
            <a:ext cx="1423988" cy="581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600" b="1">
                <a:solidFill>
                  <a:srgbClr val="FF3300"/>
                </a:solidFill>
              </a:rPr>
              <a:t>2011 Tohoku</a:t>
            </a:r>
          </a:p>
          <a:p>
            <a:pPr algn="ctr" eaLnBrk="1" hangingPunct="1"/>
            <a:r>
              <a:rPr lang="en-CA" sz="1600" b="1">
                <a:solidFill>
                  <a:srgbClr val="FF3300"/>
                </a:solidFill>
              </a:rPr>
              <a:t>Mw 9.0</a:t>
            </a: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V="1">
            <a:off x="8610600" y="228600"/>
            <a:ext cx="3810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flipH="1" flipV="1">
            <a:off x="6477000" y="2971800"/>
            <a:ext cx="1143000" cy="152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7466013" y="2895600"/>
            <a:ext cx="1270000" cy="581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600" b="1">
                <a:solidFill>
                  <a:srgbClr val="3399FF"/>
                </a:solidFill>
              </a:rPr>
              <a:t>2004 off Kii</a:t>
            </a:r>
          </a:p>
          <a:p>
            <a:pPr algn="ctr" eaLnBrk="1" hangingPunct="1"/>
            <a:r>
              <a:rPr lang="en-CA" sz="1600" b="1">
                <a:solidFill>
                  <a:srgbClr val="3399FF"/>
                </a:solidFill>
              </a:rPr>
              <a:t>Mw 7.5</a:t>
            </a:r>
          </a:p>
        </p:txBody>
      </p:sp>
      <p:pic>
        <p:nvPicPr>
          <p:cNvPr id="25617" name="Picture 2" descr="U:\Hikurangi\HikurangiEngineering\808MurotoKiiTohok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19318" r="15686" b="4797"/>
          <a:stretch>
            <a:fillRect/>
          </a:stretch>
        </p:blipFill>
        <p:spPr bwMode="auto">
          <a:xfrm>
            <a:off x="219075" y="2133600"/>
            <a:ext cx="32004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530975" y="6364196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Earl Davis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3602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123950" y="136525"/>
            <a:ext cx="7016750" cy="6413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800">
                <a:cs typeface="Arial" charset="0"/>
              </a:rPr>
              <a:t>Coseismic response toTohoku and off-Kii earthquakes at Sit</a:t>
            </a:r>
            <a:r>
              <a:rPr lang="en-US" sz="1800">
                <a:cs typeface="Arial" charset="0"/>
              </a:rPr>
              <a:t>e 1173:</a:t>
            </a:r>
            <a:endParaRPr lang="en-CA" sz="1800">
              <a:cs typeface="Arial" charset="0"/>
            </a:endParaRPr>
          </a:p>
          <a:p>
            <a:pPr algn="ctr" eaLnBrk="1" hangingPunct="1"/>
            <a:r>
              <a:rPr lang="en-CA" sz="1800">
                <a:latin typeface="Symbol" charset="0"/>
                <a:cs typeface="Arial" charset="0"/>
              </a:rPr>
              <a:t>D</a:t>
            </a:r>
            <a:r>
              <a:rPr lang="en-CA" sz="1800">
                <a:cs typeface="Arial" charset="0"/>
              </a:rPr>
              <a:t>P is consistent in sign with that predicted for Coulomb deformation</a:t>
            </a:r>
          </a:p>
        </p:txBody>
      </p:sp>
      <p:pic>
        <p:nvPicPr>
          <p:cNvPr id="26627" name="Picture 3" descr="EPSFig1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47"/>
          <a:stretch>
            <a:fillRect/>
          </a:stretch>
        </p:blipFill>
        <p:spPr bwMode="auto">
          <a:xfrm>
            <a:off x="771525" y="893763"/>
            <a:ext cx="28860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1173KiiDet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21213" r="18260" b="39394"/>
          <a:stretch>
            <a:fillRect/>
          </a:stretch>
        </p:blipFill>
        <p:spPr bwMode="auto">
          <a:xfrm>
            <a:off x="304800" y="3838575"/>
            <a:ext cx="38100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808038"/>
            <a:ext cx="3071812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1173TohokuDet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t="29546" r="18628" b="30302"/>
          <a:stretch>
            <a:fillRect/>
          </a:stretch>
        </p:blipFill>
        <p:spPr bwMode="auto">
          <a:xfrm>
            <a:off x="4267200" y="3783013"/>
            <a:ext cx="38862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371600" y="4953000"/>
            <a:ext cx="9810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>
                <a:cs typeface="Arial" charset="0"/>
              </a:rPr>
              <a:t>Off-Kii</a:t>
            </a:r>
          </a:p>
          <a:p>
            <a:pPr eaLnBrk="1" hangingPunct="1"/>
            <a:r>
              <a:rPr lang="en-CA" sz="1200" b="1">
                <a:cs typeface="Arial" charset="0"/>
              </a:rPr>
              <a:t>Mw 7.1, 7.5</a:t>
            </a:r>
          </a:p>
          <a:p>
            <a:pPr eaLnBrk="1" hangingPunct="1"/>
            <a:r>
              <a:rPr lang="en-CA" sz="1200" b="1">
                <a:cs typeface="Arial" charset="0"/>
              </a:rPr>
              <a:t>220 km</a:t>
            </a:r>
            <a:endParaRPr lang="en-CA" sz="1200" b="1" i="1">
              <a:cs typeface="Arial" charset="0"/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638800" y="4572000"/>
            <a:ext cx="7366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>
                <a:cs typeface="Arial" charset="0"/>
              </a:rPr>
              <a:t>Tohoku</a:t>
            </a:r>
          </a:p>
          <a:p>
            <a:pPr eaLnBrk="1" hangingPunct="1"/>
            <a:r>
              <a:rPr lang="en-CA" sz="1200" b="1">
                <a:cs typeface="Arial" charset="0"/>
              </a:rPr>
              <a:t>Mw 9.0</a:t>
            </a:r>
          </a:p>
          <a:p>
            <a:pPr eaLnBrk="1" hangingPunct="1"/>
            <a:r>
              <a:rPr lang="en-CA" sz="1200" b="1">
                <a:cs typeface="Arial" charset="0"/>
              </a:rPr>
              <a:t>940 km</a:t>
            </a:r>
            <a:endParaRPr lang="en-CA" sz="1200" b="1" i="1">
              <a:cs typeface="Arial" charset="0"/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371600" y="4492625"/>
            <a:ext cx="1971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400">
                <a:cs typeface="Arial" charset="0"/>
              </a:rPr>
              <a:t>+ 1.7 kPa (contraction)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5970588" y="5834063"/>
            <a:ext cx="1770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400">
                <a:cs typeface="Arial" charset="0"/>
              </a:rPr>
              <a:t>-0.5  kPa (dilatation)</a:t>
            </a:r>
          </a:p>
        </p:txBody>
      </p:sp>
      <p:sp>
        <p:nvSpPr>
          <p:cNvPr id="26635" name="TextBox 1"/>
          <p:cNvSpPr txBox="1">
            <a:spLocks noChangeArrowheads="1"/>
          </p:cNvSpPr>
          <p:nvPr/>
        </p:nvSpPr>
        <p:spPr bwMode="auto">
          <a:xfrm>
            <a:off x="1893888" y="5603875"/>
            <a:ext cx="1898650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CA" sz="1200"/>
              <a:t>but amplitude is too large</a:t>
            </a:r>
          </a:p>
          <a:p>
            <a:pPr algn="ctr"/>
            <a:r>
              <a:rPr lang="en-CA" sz="1200"/>
              <a:t>(0.2 kPa expected)</a:t>
            </a:r>
          </a:p>
        </p:txBody>
      </p:sp>
      <p:sp>
        <p:nvSpPr>
          <p:cNvPr id="26636" name="TextBox 11"/>
          <p:cNvSpPr txBox="1">
            <a:spLocks noChangeArrowheads="1"/>
          </p:cNvSpPr>
          <p:nvPr/>
        </p:nvSpPr>
        <p:spPr bwMode="auto">
          <a:xfrm>
            <a:off x="6284913" y="5268913"/>
            <a:ext cx="1563687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CA" sz="1200"/>
              <a:t>(&lt;0.1 kPa expected)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30975" y="6364196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Earl Davis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42975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Scientific Drilling Capabilities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Borehole Seismology</a:t>
            </a:r>
          </a:p>
          <a:p>
            <a:r>
              <a:rPr lang="en-US" dirty="0" smtClean="0"/>
              <a:t>Borehole Hydrology &amp; Geodetic Monitoring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CORK Observatories</a:t>
            </a:r>
          </a:p>
          <a:p>
            <a:pPr lvl="1"/>
            <a:r>
              <a:rPr lang="en-US" dirty="0" smtClean="0"/>
              <a:t>Examples</a:t>
            </a:r>
          </a:p>
          <a:p>
            <a:pPr lvl="2"/>
            <a:r>
              <a:rPr lang="en-US" dirty="0" smtClean="0"/>
              <a:t>Juan de Fuca Plate</a:t>
            </a:r>
          </a:p>
          <a:p>
            <a:pPr lvl="2"/>
            <a:r>
              <a:rPr lang="en-US" dirty="0" err="1" smtClean="0"/>
              <a:t>Nankai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Costa Rica</a:t>
            </a:r>
            <a:endParaRPr lang="en-US" dirty="0" smtClean="0"/>
          </a:p>
          <a:p>
            <a:r>
              <a:rPr lang="en-US" dirty="0" smtClean="0"/>
              <a:t>Drilling for Geodynamic Monitoring in Cascadia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43326" y="10391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824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icoyaBat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89635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AutoShape 27"/>
          <p:cNvSpPr>
            <a:spLocks noChangeArrowheads="1"/>
          </p:cNvSpPr>
          <p:nvPr/>
        </p:nvSpPr>
        <p:spPr bwMode="auto">
          <a:xfrm flipV="1">
            <a:off x="3038475" y="393382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8676" name="AutoShape 28"/>
          <p:cNvSpPr>
            <a:spLocks noChangeArrowheads="1"/>
          </p:cNvSpPr>
          <p:nvPr/>
        </p:nvSpPr>
        <p:spPr bwMode="auto">
          <a:xfrm flipV="1">
            <a:off x="2971800" y="3981450"/>
            <a:ext cx="76200" cy="762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8677" name="Line 30"/>
          <p:cNvSpPr>
            <a:spLocks noChangeShapeType="1"/>
          </p:cNvSpPr>
          <p:nvPr/>
        </p:nvSpPr>
        <p:spPr bwMode="auto">
          <a:xfrm flipV="1">
            <a:off x="1258888" y="2852738"/>
            <a:ext cx="381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Line 31"/>
          <p:cNvSpPr>
            <a:spLocks noChangeShapeType="1"/>
          </p:cNvSpPr>
          <p:nvPr/>
        </p:nvSpPr>
        <p:spPr bwMode="auto">
          <a:xfrm flipV="1">
            <a:off x="4648200" y="52578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Text Box 32"/>
          <p:cNvSpPr txBox="1">
            <a:spLocks noChangeArrowheads="1"/>
          </p:cNvSpPr>
          <p:nvPr/>
        </p:nvSpPr>
        <p:spPr bwMode="auto">
          <a:xfrm>
            <a:off x="2195513" y="3213100"/>
            <a:ext cx="13271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400" b="1"/>
              <a:t>ODP</a:t>
            </a:r>
          </a:p>
          <a:p>
            <a:pPr algn="ctr" eaLnBrk="1" hangingPunct="1"/>
            <a:r>
              <a:rPr lang="en-CA" sz="1400" b="1"/>
              <a:t>CORK Holes</a:t>
            </a:r>
          </a:p>
          <a:p>
            <a:pPr algn="ctr" eaLnBrk="1" hangingPunct="1"/>
            <a:r>
              <a:rPr lang="en-CA" sz="1400" b="1"/>
              <a:t>1253A, 1255A</a:t>
            </a:r>
          </a:p>
        </p:txBody>
      </p:sp>
      <p:sp>
        <p:nvSpPr>
          <p:cNvPr id="28680" name="Text Box 34"/>
          <p:cNvSpPr txBox="1">
            <a:spLocks noChangeArrowheads="1"/>
          </p:cNvSpPr>
          <p:nvPr/>
        </p:nvSpPr>
        <p:spPr bwMode="auto">
          <a:xfrm rot="2952321">
            <a:off x="146843" y="1916907"/>
            <a:ext cx="2328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400" b="1"/>
              <a:t>Middle </a:t>
            </a:r>
            <a:r>
              <a:rPr lang="en-CA" sz="1600" b="1"/>
              <a:t>America Trench</a:t>
            </a:r>
          </a:p>
        </p:txBody>
      </p:sp>
      <p:sp>
        <p:nvSpPr>
          <p:cNvPr id="28681" name="Text Box 35"/>
          <p:cNvSpPr txBox="1">
            <a:spLocks noChangeArrowheads="1"/>
          </p:cNvSpPr>
          <p:nvPr/>
        </p:nvSpPr>
        <p:spPr bwMode="auto">
          <a:xfrm rot="2190622">
            <a:off x="3575050" y="3133725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800" b="1"/>
              <a:t>Nicoya Peninsula</a:t>
            </a:r>
          </a:p>
        </p:txBody>
      </p:sp>
      <p:sp>
        <p:nvSpPr>
          <p:cNvPr id="28682" name="Line 37"/>
          <p:cNvSpPr>
            <a:spLocks noChangeShapeType="1"/>
          </p:cNvSpPr>
          <p:nvPr/>
        </p:nvSpPr>
        <p:spPr bwMode="auto">
          <a:xfrm>
            <a:off x="1403350" y="1125538"/>
            <a:ext cx="1905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Text Box 38"/>
          <p:cNvSpPr txBox="1">
            <a:spLocks noChangeArrowheads="1"/>
          </p:cNvSpPr>
          <p:nvPr/>
        </p:nvSpPr>
        <p:spPr bwMode="auto">
          <a:xfrm>
            <a:off x="1835150" y="836613"/>
            <a:ext cx="765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400"/>
              <a:t>100 km</a:t>
            </a:r>
          </a:p>
        </p:txBody>
      </p:sp>
      <p:sp>
        <p:nvSpPr>
          <p:cNvPr id="44071" name="Rectangle 39"/>
          <p:cNvSpPr>
            <a:spLocks noChangeArrowheads="1"/>
          </p:cNvSpPr>
          <p:nvPr/>
        </p:nvSpPr>
        <p:spPr bwMode="auto">
          <a:xfrm>
            <a:off x="4694238" y="260350"/>
            <a:ext cx="3997325" cy="1008063"/>
          </a:xfrm>
          <a:prstGeom prst="rect">
            <a:avLst/>
          </a:prstGeom>
          <a:solidFill>
            <a:srgbClr val="EAEAEA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en-US" altLang="en-US" sz="2000" smtClean="0"/>
              <a:t>Final examples: Middle America Trench off Costa Rica</a:t>
            </a:r>
            <a:endParaRPr lang="en-US" altLang="en-US" sz="1600" smtClean="0"/>
          </a:p>
        </p:txBody>
      </p:sp>
      <p:sp>
        <p:nvSpPr>
          <p:cNvPr id="28685" name="Text Box 32"/>
          <p:cNvSpPr txBox="1">
            <a:spLocks noChangeArrowheads="1"/>
          </p:cNvSpPr>
          <p:nvPr/>
        </p:nvSpPr>
        <p:spPr bwMode="auto">
          <a:xfrm>
            <a:off x="827088" y="3644900"/>
            <a:ext cx="80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400" b="1"/>
              <a:t>8 cm/yr</a:t>
            </a:r>
          </a:p>
        </p:txBody>
      </p:sp>
      <p:grpSp>
        <p:nvGrpSpPr>
          <p:cNvPr id="28686" name="Group 47"/>
          <p:cNvGrpSpPr>
            <a:grpSpLocks/>
          </p:cNvGrpSpPr>
          <p:nvPr/>
        </p:nvGrpSpPr>
        <p:grpSpPr bwMode="auto">
          <a:xfrm>
            <a:off x="323850" y="4437063"/>
            <a:ext cx="5976938" cy="2087562"/>
            <a:chOff x="612" y="300"/>
            <a:chExt cx="5159" cy="2132"/>
          </a:xfrm>
        </p:grpSpPr>
        <p:graphicFrame>
          <p:nvGraphicFramePr>
            <p:cNvPr id="28687" name="Object 4"/>
            <p:cNvGraphicFramePr>
              <a:graphicFrameLocks noChangeAspect="1"/>
            </p:cNvGraphicFramePr>
            <p:nvPr/>
          </p:nvGraphicFramePr>
          <p:xfrm>
            <a:off x="612" y="300"/>
            <a:ext cx="5159" cy="2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04" name="Acrobat Document" r:id="rId4" imgW="11344087" imgH="8019735" progId="AcroExch.Document.7">
                    <p:embed/>
                  </p:oleObj>
                </mc:Choice>
                <mc:Fallback>
                  <p:oleObj name="Acrobat Document" r:id="rId4" imgW="11344087" imgH="8019735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0605" t="5490" b="42255"/>
                        <a:stretch>
                          <a:fillRect/>
                        </a:stretch>
                      </p:blipFill>
                      <p:spPr bwMode="auto">
                        <a:xfrm>
                          <a:off x="612" y="300"/>
                          <a:ext cx="5159" cy="21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 rot="16200000">
              <a:off x="3025" y="794"/>
              <a:ext cx="733" cy="33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CA" altLang="en-US" dirty="0" smtClean="0">
                  <a:solidFill>
                    <a:srgbClr val="000000"/>
                  </a:solidFill>
                </a:rPr>
                <a:t>1253</a:t>
              </a:r>
              <a:endParaRPr lang="en-US" altLang="en-US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16200000">
              <a:off x="3399" y="624"/>
              <a:ext cx="733" cy="33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CA" altLang="en-US" smtClean="0">
                  <a:solidFill>
                    <a:srgbClr val="000000"/>
                  </a:solidFill>
                </a:rPr>
                <a:t>1255</a:t>
              </a:r>
              <a:endParaRPr lang="en-US" alt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6" name="Straight Connector 5"/>
            <p:cNvCxnSpPr>
              <a:cxnSpLocks noChangeShapeType="1"/>
            </p:cNvCxnSpPr>
            <p:nvPr/>
          </p:nvCxnSpPr>
          <p:spPr bwMode="auto">
            <a:xfrm>
              <a:off x="3381" y="1372"/>
              <a:ext cx="0" cy="74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>
              <a:off x="3757" y="1159"/>
              <a:ext cx="0" cy="4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" name="TextBox 19"/>
          <p:cNvSpPr txBox="1"/>
          <p:nvPr/>
        </p:nvSpPr>
        <p:spPr>
          <a:xfrm>
            <a:off x="6390649" y="6133363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Earl Davis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4424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 rot="5400000">
            <a:off x="827882" y="-2115344"/>
            <a:ext cx="7632700" cy="7488237"/>
            <a:chOff x="683" y="0"/>
            <a:chExt cx="4549" cy="4320"/>
          </a:xfrm>
        </p:grpSpPr>
        <p:pic>
          <p:nvPicPr>
            <p:cNvPr id="29701" name="Picture 3" descr="GeoprismsCostaRic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4" r="43939"/>
            <a:stretch>
              <a:fillRect/>
            </a:stretch>
          </p:blipFill>
          <p:spPr bwMode="auto">
            <a:xfrm>
              <a:off x="3072" y="0"/>
              <a:ext cx="21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4" descr="GeoprismsNanka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9" r="43939"/>
            <a:stretch>
              <a:fillRect/>
            </a:stretch>
          </p:blipFill>
          <p:spPr bwMode="auto">
            <a:xfrm>
              <a:off x="683" y="0"/>
              <a:ext cx="224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Rectangle 8"/>
          <p:cNvSpPr>
            <a:spLocks noChangeArrowheads="1"/>
          </p:cNvSpPr>
          <p:nvPr/>
        </p:nvSpPr>
        <p:spPr bwMode="auto">
          <a:xfrm>
            <a:off x="0" y="0"/>
            <a:ext cx="9144000" cy="170021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0" y="404813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2000">
                <a:solidFill>
                  <a:schemeClr val="tx2"/>
                </a:solidFill>
              </a:rPr>
              <a:t>General similarities to Nankai:  Secular strain, episodic events,</a:t>
            </a:r>
          </a:p>
          <a:p>
            <a:pPr algn="ctr" eaLnBrk="1" hangingPunct="1"/>
            <a:r>
              <a:rPr lang="en-US" sz="2000">
                <a:solidFill>
                  <a:schemeClr val="tx2"/>
                </a:solidFill>
              </a:rPr>
              <a:t>and static pressure changes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0975" y="6364196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Earl Davis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0836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2003Nank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t="7274" r="18823"/>
          <a:stretch>
            <a:fillRect/>
          </a:stretch>
        </p:blipFill>
        <p:spPr bwMode="auto">
          <a:xfrm>
            <a:off x="4819650" y="788988"/>
            <a:ext cx="35242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2007Costa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t="8183" r="17645" b="2724"/>
          <a:stretch>
            <a:fillRect/>
          </a:stretch>
        </p:blipFill>
        <p:spPr bwMode="auto">
          <a:xfrm>
            <a:off x="666750" y="862013"/>
            <a:ext cx="3716338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44450"/>
            <a:ext cx="914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2000"/>
              <a:t>Similarities in detail: slow propagation of slip to prism toe</a:t>
            </a: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1219200" y="38608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5562600" y="3933825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062038" y="3500438"/>
            <a:ext cx="1384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100 km / 11 days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321300" y="3586163"/>
            <a:ext cx="1216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60 km / 9 days</a:t>
            </a: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1200150" y="381635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>
            <a:off x="5534025" y="3852863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4114800" y="2438400"/>
            <a:ext cx="1271588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Incoming plate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3962400" y="3289300"/>
            <a:ext cx="1492250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Subduction prism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1524000" y="4945063"/>
            <a:ext cx="717550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Tremor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5562600" y="4800600"/>
            <a:ext cx="668338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VLFEs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3048000" y="984250"/>
            <a:ext cx="979488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Costa Rica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5480050" y="912813"/>
            <a:ext cx="692150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b="1"/>
              <a:t>Nankai</a:t>
            </a:r>
          </a:p>
        </p:txBody>
      </p:sp>
      <p:sp>
        <p:nvSpPr>
          <p:cNvPr id="30737" name="Rectangle 4"/>
          <p:cNvSpPr>
            <a:spLocks noChangeArrowheads="1"/>
          </p:cNvSpPr>
          <p:nvPr/>
        </p:nvSpPr>
        <p:spPr bwMode="auto">
          <a:xfrm>
            <a:off x="2051050" y="455613"/>
            <a:ext cx="50419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/>
              <a:t>up-dip thrust slip propagation ~ 5-10 km/day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364196"/>
            <a:ext cx="2603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from Earl Davis presentation at 2015 Cascadia Drilling Workshop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885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006475"/>
            <a:ext cx="31956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006475"/>
            <a:ext cx="31623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タイトル 6"/>
          <p:cNvSpPr>
            <a:spLocks noGrp="1"/>
          </p:cNvSpPr>
          <p:nvPr>
            <p:ph type="title"/>
          </p:nvPr>
        </p:nvSpPr>
        <p:spPr>
          <a:xfrm>
            <a:off x="382588" y="-346075"/>
            <a:ext cx="4368800" cy="132238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ja-JP" sz="3600" b="1">
                <a:solidFill>
                  <a:srgbClr val="2F58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HGｺﾞｼｯｸM" charset="0"/>
                <a:cs typeface="Arial" charset="0"/>
              </a:rPr>
              <a:t>Riserless Drilling</a:t>
            </a:r>
            <a:br>
              <a:rPr lang="en-US" altLang="ja-JP" sz="3600" b="1">
                <a:solidFill>
                  <a:srgbClr val="2F58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HGｺﾞｼｯｸM" charset="0"/>
                <a:cs typeface="Arial" charset="0"/>
              </a:rPr>
            </a:br>
            <a:r>
              <a:rPr lang="en-US" altLang="ja-JP" sz="2000" b="1" i="1">
                <a:solidFill>
                  <a:srgbClr val="2F589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HGｺﾞｼｯｸM" charset="0"/>
                <a:cs typeface="Arial" charset="0"/>
              </a:rPr>
              <a:t>JOIDES Resolution</a:t>
            </a:r>
            <a:endParaRPr lang="ja-JP" altLang="en-US" sz="2000" b="1">
              <a:solidFill>
                <a:srgbClr val="2F589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7" name="スライド番号プレースホルダ 5"/>
          <p:cNvSpPr>
            <a:spLocks noGrp="1"/>
          </p:cNvSpPr>
          <p:nvPr>
            <p:ph type="sldNum" sz="quarter" idx="12"/>
          </p:nvPr>
        </p:nvSpPr>
        <p:spPr bwMode="auto">
          <a:xfrm>
            <a:off x="8543925" y="6084888"/>
            <a:ext cx="5619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1pPr>
            <a:lvl2pPr marL="37931725" indent="-37474525"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2pPr>
            <a:lvl3pPr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3pPr>
            <a:lvl4pPr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4pPr>
            <a:lvl5pPr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9711B116-DDE0-AA48-B930-56B6459D213D}" type="slidenum">
              <a:rPr kumimoji="0" lang="ja-JP" altLang="en-US">
                <a:solidFill>
                  <a:srgbClr val="FFFFFF"/>
                </a:solidFill>
                <a:latin typeface="ＭＳ Ｐゴシック" charset="0"/>
                <a:ea typeface="ＭＳ Ｐゴシック" charset="0"/>
                <a:cs typeface="ＭＳ Ｐゴシック" charset="0"/>
              </a:rPr>
              <a:pPr eaLnBrk="1" hangingPunct="1">
                <a:lnSpc>
                  <a:spcPct val="80000"/>
                </a:lnSpc>
              </a:pPr>
              <a:t>5</a:t>
            </a:fld>
            <a:endParaRPr kumimoji="0" lang="ja-JP" altLang="en-US">
              <a:solidFill>
                <a:srgbClr val="FFFFFF"/>
              </a:solidFill>
              <a:latin typeface="ＭＳ Ｐゴシック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8" name="タイトル 6"/>
          <p:cNvSpPr txBox="1">
            <a:spLocks/>
          </p:cNvSpPr>
          <p:nvPr/>
        </p:nvSpPr>
        <p:spPr bwMode="auto">
          <a:xfrm>
            <a:off x="4572000" y="7938"/>
            <a:ext cx="4572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1pPr>
            <a:lvl2pPr marL="37931725" indent="-37474525"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2pPr>
            <a:lvl3pPr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3pPr>
            <a:lvl4pPr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4pPr>
            <a:lvl5pPr eaLnBrk="0" hangingPunct="0"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bg1"/>
                </a:solidFill>
                <a:latin typeface="Century Gothic" charset="0"/>
                <a:ea typeface="SimHei" charset="0"/>
                <a:cs typeface="SimHei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ja-JP" sz="3600">
                <a:solidFill>
                  <a:srgbClr val="2F5897"/>
                </a:solidFill>
                <a:latin typeface="Arial" charset="0"/>
                <a:cs typeface="Arial" charset="0"/>
              </a:rPr>
              <a:t>Riser Drilling</a:t>
            </a:r>
            <a:br>
              <a:rPr lang="en-US" altLang="ja-JP" sz="3600">
                <a:solidFill>
                  <a:srgbClr val="2F5897"/>
                </a:solidFill>
                <a:latin typeface="Arial" charset="0"/>
                <a:cs typeface="Arial" charset="0"/>
              </a:rPr>
            </a:br>
            <a:r>
              <a:rPr lang="en-US" altLang="ja-JP" sz="2000" i="1">
                <a:solidFill>
                  <a:srgbClr val="2F5897"/>
                </a:solidFill>
                <a:latin typeface="Arial" charset="0"/>
                <a:cs typeface="Arial" charset="0"/>
              </a:rPr>
              <a:t>CHIKYU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2902" y="6322095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Keir</a:t>
            </a:r>
            <a:r>
              <a:rPr lang="en-US" sz="1200" dirty="0" smtClean="0"/>
              <a:t> Becker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46440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5"/>
          <p:cNvGrpSpPr>
            <a:grpSpLocks/>
          </p:cNvGrpSpPr>
          <p:nvPr/>
        </p:nvGrpSpPr>
        <p:grpSpPr bwMode="auto">
          <a:xfrm rot="5400000">
            <a:off x="-19050" y="1827213"/>
            <a:ext cx="5761038" cy="3922712"/>
            <a:chOff x="583" y="795"/>
            <a:chExt cx="4520" cy="3338"/>
          </a:xfrm>
        </p:grpSpPr>
        <p:pic>
          <p:nvPicPr>
            <p:cNvPr id="31753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67" r="38133"/>
            <a:stretch>
              <a:fillRect/>
            </a:stretch>
          </p:blipFill>
          <p:spPr bwMode="auto">
            <a:xfrm>
              <a:off x="3818" y="890"/>
              <a:ext cx="1285" cy="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2" descr="U:\Miriam205\2013Download\CostaRica2014\September resubmission files\CRMFig4c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7" r="42583"/>
            <a:stretch>
              <a:fillRect/>
            </a:stretch>
          </p:blipFill>
          <p:spPr bwMode="auto">
            <a:xfrm>
              <a:off x="2653" y="795"/>
              <a:ext cx="1147" cy="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5" name="Picture 3" descr="U:\Miriam205\2013Download\CostaRica2014\September resubmission files\CRMFig4ab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5" r="39894"/>
            <a:stretch>
              <a:fillRect/>
            </a:stretch>
          </p:blipFill>
          <p:spPr bwMode="auto">
            <a:xfrm>
              <a:off x="583" y="795"/>
              <a:ext cx="2088" cy="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468313" y="50800"/>
            <a:ext cx="8353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Each event follows slow slip beneath Nicoya Peninsula</a:t>
            </a:r>
          </a:p>
          <a:p>
            <a:pPr algn="ctr"/>
            <a:r>
              <a:rPr lang="en-US" sz="1800"/>
              <a:t>and differential seafloor pressure indicates prism uplift</a:t>
            </a:r>
          </a:p>
        </p:txBody>
      </p:sp>
      <p:grpSp>
        <p:nvGrpSpPr>
          <p:cNvPr id="31748" name="Group 7"/>
          <p:cNvGrpSpPr>
            <a:grpSpLocks/>
          </p:cNvGrpSpPr>
          <p:nvPr/>
        </p:nvGrpSpPr>
        <p:grpSpPr bwMode="auto">
          <a:xfrm rot="5400000">
            <a:off x="4020344" y="1869281"/>
            <a:ext cx="5856288" cy="3889375"/>
            <a:chOff x="567" y="772"/>
            <a:chExt cx="4602" cy="3355"/>
          </a:xfrm>
        </p:grpSpPr>
        <p:pic>
          <p:nvPicPr>
            <p:cNvPr id="31749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0" r="64133"/>
            <a:stretch>
              <a:fillRect/>
            </a:stretch>
          </p:blipFill>
          <p:spPr bwMode="auto">
            <a:xfrm>
              <a:off x="567" y="785"/>
              <a:ext cx="1100" cy="3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0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67" r="39867"/>
            <a:stretch>
              <a:fillRect/>
            </a:stretch>
          </p:blipFill>
          <p:spPr bwMode="auto">
            <a:xfrm>
              <a:off x="1657" y="789"/>
              <a:ext cx="1048" cy="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6" r="39999"/>
            <a:stretch>
              <a:fillRect/>
            </a:stretch>
          </p:blipFill>
          <p:spPr bwMode="auto">
            <a:xfrm>
              <a:off x="3884" y="887"/>
              <a:ext cx="1285" cy="3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2" name="Picture 2" descr="U:\Miriam205\2013Download\CostaRica2014\September resubmission files\CRMFig3c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7" r="42651"/>
            <a:stretch>
              <a:fillRect/>
            </a:stretch>
          </p:blipFill>
          <p:spPr bwMode="auto">
            <a:xfrm>
              <a:off x="2708" y="772"/>
              <a:ext cx="1128" cy="3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61941" y="6364196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Earl Davis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7484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6"/>
          <p:cNvGrpSpPr>
            <a:grpSpLocks/>
          </p:cNvGrpSpPr>
          <p:nvPr/>
        </p:nvGrpSpPr>
        <p:grpSpPr bwMode="auto">
          <a:xfrm>
            <a:off x="755650" y="207963"/>
            <a:ext cx="3349625" cy="6597650"/>
            <a:chOff x="1917" y="177"/>
            <a:chExt cx="2019" cy="3927"/>
          </a:xfrm>
        </p:grpSpPr>
        <p:grpSp>
          <p:nvGrpSpPr>
            <p:cNvPr id="32777" name="Group 15"/>
            <p:cNvGrpSpPr>
              <a:grpSpLocks/>
            </p:cNvGrpSpPr>
            <p:nvPr/>
          </p:nvGrpSpPr>
          <p:grpSpPr bwMode="auto">
            <a:xfrm>
              <a:off x="1917" y="177"/>
              <a:ext cx="2019" cy="3927"/>
              <a:chOff x="1917" y="177"/>
              <a:chExt cx="2019" cy="3927"/>
            </a:xfrm>
          </p:grpSpPr>
          <p:pic>
            <p:nvPicPr>
              <p:cNvPr id="32784" name="Picture 6" descr="CRM1253formation150day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06" t="30302" r="18628" b="29546"/>
              <a:stretch>
                <a:fillRect/>
              </a:stretch>
            </p:blipFill>
            <p:spPr bwMode="auto">
              <a:xfrm>
                <a:off x="1932" y="177"/>
                <a:ext cx="2004" cy="1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5" name="Picture 5" descr="CRM1255formation150day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65" t="31702" r="18628" b="30302"/>
              <a:stretch>
                <a:fillRect/>
              </a:stretch>
            </p:blipFill>
            <p:spPr bwMode="auto">
              <a:xfrm>
                <a:off x="1917" y="1440"/>
                <a:ext cx="2016" cy="1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6" name="Picture 7" descr="CRMseafloor150day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65" t="31676" r="18628" b="29546"/>
              <a:stretch>
                <a:fillRect/>
              </a:stretch>
            </p:blipFill>
            <p:spPr bwMode="auto">
              <a:xfrm>
                <a:off x="1917" y="2651"/>
                <a:ext cx="2016" cy="1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2778" name="Line 8"/>
            <p:cNvSpPr>
              <a:spLocks noChangeShapeType="1"/>
            </p:cNvSpPr>
            <p:nvPr/>
          </p:nvSpPr>
          <p:spPr bwMode="auto">
            <a:xfrm>
              <a:off x="3597" y="241"/>
              <a:ext cx="0" cy="355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9" name="Line 9"/>
            <p:cNvSpPr>
              <a:spLocks noChangeShapeType="1"/>
            </p:cNvSpPr>
            <p:nvPr/>
          </p:nvSpPr>
          <p:spPr bwMode="auto">
            <a:xfrm>
              <a:off x="3312" y="241"/>
              <a:ext cx="0" cy="355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0" name="Line 10"/>
            <p:cNvSpPr>
              <a:spLocks noChangeShapeType="1"/>
            </p:cNvSpPr>
            <p:nvPr/>
          </p:nvSpPr>
          <p:spPr bwMode="auto">
            <a:xfrm>
              <a:off x="3063" y="241"/>
              <a:ext cx="0" cy="355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1" name="Line 11"/>
            <p:cNvSpPr>
              <a:spLocks noChangeShapeType="1"/>
            </p:cNvSpPr>
            <p:nvPr/>
          </p:nvSpPr>
          <p:spPr bwMode="auto">
            <a:xfrm>
              <a:off x="2937" y="241"/>
              <a:ext cx="0" cy="355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2" name="Line 12"/>
            <p:cNvSpPr>
              <a:spLocks noChangeShapeType="1"/>
            </p:cNvSpPr>
            <p:nvPr/>
          </p:nvSpPr>
          <p:spPr bwMode="auto">
            <a:xfrm>
              <a:off x="2811" y="241"/>
              <a:ext cx="0" cy="355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3" name="Line 13"/>
            <p:cNvSpPr>
              <a:spLocks noChangeShapeType="1"/>
            </p:cNvSpPr>
            <p:nvPr/>
          </p:nvSpPr>
          <p:spPr bwMode="auto">
            <a:xfrm>
              <a:off x="2754" y="241"/>
              <a:ext cx="0" cy="355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4211638" y="188913"/>
            <a:ext cx="47228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cs typeface="Arial" charset="0"/>
              </a:rPr>
              <a:t>Repeated similar signals</a:t>
            </a:r>
          </a:p>
          <a:p>
            <a:pPr algn="ctr" eaLnBrk="1" hangingPunct="1"/>
            <a:r>
              <a:rPr lang="en-US" sz="1800">
                <a:cs typeface="Arial" charset="0"/>
              </a:rPr>
              <a:t>followed Nicoya thrust earthquake </a:t>
            </a:r>
            <a:endParaRPr lang="en-CA" sz="1800">
              <a:cs typeface="Arial" charset="0"/>
            </a:endParaRPr>
          </a:p>
        </p:txBody>
      </p:sp>
      <p:grpSp>
        <p:nvGrpSpPr>
          <p:cNvPr id="32772" name="Group 5"/>
          <p:cNvGrpSpPr>
            <a:grpSpLocks/>
          </p:cNvGrpSpPr>
          <p:nvPr/>
        </p:nvGrpSpPr>
        <p:grpSpPr bwMode="auto">
          <a:xfrm rot="5400000">
            <a:off x="4514057" y="1753394"/>
            <a:ext cx="4292600" cy="2592387"/>
            <a:chOff x="561" y="663"/>
            <a:chExt cx="4598" cy="3339"/>
          </a:xfrm>
        </p:grpSpPr>
        <p:pic>
          <p:nvPicPr>
            <p:cNvPr id="32774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66" r="35733"/>
            <a:stretch>
              <a:fillRect/>
            </a:stretch>
          </p:blipFill>
          <p:spPr bwMode="auto">
            <a:xfrm>
              <a:off x="561" y="663"/>
              <a:ext cx="1451" cy="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67" r="35466"/>
            <a:stretch>
              <a:fillRect/>
            </a:stretch>
          </p:blipFill>
          <p:spPr bwMode="auto">
            <a:xfrm>
              <a:off x="2024" y="664"/>
              <a:ext cx="1446" cy="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66" r="29733"/>
            <a:stretch>
              <a:fillRect/>
            </a:stretch>
          </p:blipFill>
          <p:spPr bwMode="auto">
            <a:xfrm>
              <a:off x="3449" y="664"/>
              <a:ext cx="1710" cy="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3" name="TextBox 2"/>
          <p:cNvSpPr txBox="1">
            <a:spLocks noChangeArrowheads="1"/>
          </p:cNvSpPr>
          <p:nvPr/>
        </p:nvSpPr>
        <p:spPr bwMode="auto">
          <a:xfrm>
            <a:off x="4572000" y="5373688"/>
            <a:ext cx="4445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CA" sz="1400"/>
              <a:t>Coseismic strain = dilatation both sites</a:t>
            </a:r>
          </a:p>
          <a:p>
            <a:pPr>
              <a:buFontTx/>
              <a:buChar char="•"/>
            </a:pPr>
            <a:r>
              <a:rPr lang="en-CA" sz="1400"/>
              <a:t>Subsequent events =&gt; local outer prism slow slip (prism contraction, subducting plate dilatation)</a:t>
            </a:r>
          </a:p>
          <a:p>
            <a:pPr>
              <a:buFontTx/>
              <a:buChar char="•"/>
            </a:pPr>
            <a:r>
              <a:rPr lang="en-CA" sz="1400"/>
              <a:t>First local slip event 1.5 days post earthquake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30975" y="6364196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Earl Davis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98374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1135063" y="115888"/>
            <a:ext cx="7181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CA" sz="2000"/>
              <a:t>Remaining puzzle</a:t>
            </a:r>
            <a:r>
              <a:rPr lang="en-US" sz="2000"/>
              <a:t>: In this case, t</a:t>
            </a:r>
            <a:r>
              <a:rPr lang="en-CA" sz="2000"/>
              <a:t>he sign of the coseismic strain is “wrong” (uniform half-space is inadequate) …</a:t>
            </a:r>
          </a:p>
        </p:txBody>
      </p:sp>
      <p:pic>
        <p:nvPicPr>
          <p:cNvPr id="33795" name="Picture 2" descr="U:\Miriam205\2013Download\CRM12534formatio4day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t="30518" r="18243" b="30228"/>
          <a:stretch>
            <a:fillRect/>
          </a:stretch>
        </p:blipFill>
        <p:spPr bwMode="auto">
          <a:xfrm>
            <a:off x="2279650" y="898525"/>
            <a:ext cx="48196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689475" y="1279525"/>
            <a:ext cx="1250950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CA"/>
              <a:t>dilatation</a:t>
            </a:r>
          </a:p>
        </p:txBody>
      </p:sp>
      <p:pic>
        <p:nvPicPr>
          <p:cNvPr id="33797" name="Picture 1" descr="U:\Miriam205\2013Download\CRMdislocationStra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44873" r="19968" b="39383"/>
          <a:stretch>
            <a:fillRect/>
          </a:stretch>
        </p:blipFill>
        <p:spPr bwMode="auto">
          <a:xfrm>
            <a:off x="2043113" y="4521200"/>
            <a:ext cx="52927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1"/>
          <p:cNvSpPr>
            <a:spLocks noChangeArrowheads="1"/>
          </p:cNvSpPr>
          <p:nvPr/>
        </p:nvSpPr>
        <p:spPr bwMode="auto">
          <a:xfrm>
            <a:off x="2522538" y="4540250"/>
            <a:ext cx="104775" cy="168116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9" name="Rectangle 14"/>
          <p:cNvSpPr>
            <a:spLocks noChangeArrowheads="1"/>
          </p:cNvSpPr>
          <p:nvPr/>
        </p:nvSpPr>
        <p:spPr bwMode="auto">
          <a:xfrm>
            <a:off x="5608638" y="4545013"/>
            <a:ext cx="115887" cy="45878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5068888" y="5075238"/>
            <a:ext cx="2095500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H="1" flipV="1">
            <a:off x="6129338" y="5145088"/>
            <a:ext cx="674687" cy="155575"/>
          </a:xfrm>
          <a:prstGeom prst="straightConnector1">
            <a:avLst/>
          </a:prstGeom>
          <a:noFill/>
          <a:ln w="25400">
            <a:solidFill>
              <a:srgbClr val="2DB9B9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2" name="Rectangle 4"/>
          <p:cNvSpPr>
            <a:spLocks noChangeArrowheads="1"/>
          </p:cNvSpPr>
          <p:nvPr/>
        </p:nvSpPr>
        <p:spPr bwMode="auto">
          <a:xfrm>
            <a:off x="2279650" y="4940300"/>
            <a:ext cx="1439863" cy="338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CA"/>
              <a:t>contraction</a:t>
            </a:r>
          </a:p>
        </p:txBody>
      </p:sp>
      <p:sp>
        <p:nvSpPr>
          <p:cNvPr id="33803" name="Rectangle 4"/>
          <p:cNvSpPr>
            <a:spLocks noChangeArrowheads="1"/>
          </p:cNvSpPr>
          <p:nvPr/>
        </p:nvSpPr>
        <p:spPr bwMode="auto">
          <a:xfrm>
            <a:off x="6378575" y="908050"/>
            <a:ext cx="1439863" cy="4302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CA"/>
              <a:t>observation</a:t>
            </a:r>
          </a:p>
        </p:txBody>
      </p:sp>
      <p:sp>
        <p:nvSpPr>
          <p:cNvPr id="33804" name="Rectangle 4"/>
          <p:cNvSpPr>
            <a:spLocks noChangeArrowheads="1"/>
          </p:cNvSpPr>
          <p:nvPr/>
        </p:nvSpPr>
        <p:spPr bwMode="auto">
          <a:xfrm>
            <a:off x="6670675" y="4430713"/>
            <a:ext cx="2295525" cy="5826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CA"/>
              <a:t>dislocation model in uniform half-space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30975" y="6364196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Earl Davis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590912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Scientific Drilling Capabilities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Borehole Seismology</a:t>
            </a:r>
          </a:p>
          <a:p>
            <a:r>
              <a:rPr lang="en-US" dirty="0" smtClean="0"/>
              <a:t>Borehole Hydrology &amp; Geodetic Monitoring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CORK Observatories</a:t>
            </a:r>
          </a:p>
          <a:p>
            <a:pPr lvl="1"/>
            <a:r>
              <a:rPr lang="en-US" dirty="0" smtClean="0"/>
              <a:t>Examples</a:t>
            </a:r>
          </a:p>
          <a:p>
            <a:pPr lvl="2"/>
            <a:r>
              <a:rPr lang="en-US" dirty="0" smtClean="0"/>
              <a:t>Juan de Fuca Plate</a:t>
            </a:r>
          </a:p>
          <a:p>
            <a:pPr lvl="2"/>
            <a:r>
              <a:rPr lang="en-US" dirty="0" err="1" smtClean="0"/>
              <a:t>Nankai</a:t>
            </a:r>
            <a:endParaRPr lang="en-US" dirty="0" smtClean="0"/>
          </a:p>
          <a:p>
            <a:pPr lvl="2"/>
            <a:r>
              <a:rPr lang="en-US" dirty="0" smtClean="0"/>
              <a:t>Costa Rica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Drilling for Geodynamic Monitoring in Cascadia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Status of 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urrent geodetic studies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10+ year plan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43326" y="10391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824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>
            <a:spLocks noChangeArrowheads="1"/>
          </p:cNvSpPr>
          <p:nvPr/>
        </p:nvSpPr>
        <p:spPr bwMode="auto">
          <a:xfrm>
            <a:off x="457200" y="152400"/>
            <a:ext cx="8548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000" b="1" i="1" dirty="0">
                <a:solidFill>
                  <a:srgbClr val="000000"/>
                </a:solidFill>
              </a:rPr>
              <a:t>Constraining slip distribution of the Cascadia Subduction Zone Offshore Central Oregon with </a:t>
            </a:r>
            <a:r>
              <a:rPr lang="en-US" altLang="en-US" sz="2000" b="1" i="1" dirty="0" smtClean="0">
                <a:solidFill>
                  <a:srgbClr val="000000"/>
                </a:solidFill>
              </a:rPr>
              <a:t>GPS-Acoustic Observations</a:t>
            </a:r>
            <a:r>
              <a:rPr lang="en-US" altLang="en-US" sz="2000" b="1" i="1" dirty="0">
                <a:solidFill>
                  <a:srgbClr val="000000"/>
                </a:solidFill>
              </a:rPr>
              <a:t> </a:t>
            </a:r>
            <a:endParaRPr lang="en-US" altLang="en-US" sz="2000" i="1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7963" y="860425"/>
            <a:ext cx="4826000" cy="5078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b="1" dirty="0">
                <a:solidFill>
                  <a:srgbClr val="000000"/>
                </a:solidFill>
              </a:rPr>
              <a:t>           Accomplishments in 2014:</a:t>
            </a:r>
          </a:p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</a:rPr>
              <a:t>Two new GPS-Acoustic sites (NGH1, NNP1)  deployed on the continental slope in Sept. 2014 from R/V Atlantis.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</a:rPr>
              <a:t>Re-established existing site (JNP1) on the Juan de Fuca plate using ROV Jason in June 2014 (OTIC funded).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</a:rPr>
              <a:t>Wave Glider collected GPS-Acoustic data at existing site (JNP1).   First deep water (~3000 m) demonstration of Wave Glider-based GPS-Acoustic measurements.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srgbClr val="000000"/>
                </a:solidFill>
              </a:rPr>
              <a:t>Position times series at JNP1 now extends from 2000 to 2014.   Longest tracking of a GPS-A site anywhere.</a:t>
            </a:r>
          </a:p>
        </p:txBody>
      </p:sp>
      <p:pic>
        <p:nvPicPr>
          <p:cNvPr id="2053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065213"/>
            <a:ext cx="3186113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>
            <a:off x="2819400" y="1816100"/>
            <a:ext cx="1208088" cy="9937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895600" y="1816100"/>
            <a:ext cx="1131888" cy="20716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2514600" y="2941638"/>
            <a:ext cx="1600200" cy="1706562"/>
          </a:xfrm>
          <a:custGeom>
            <a:avLst/>
            <a:gdLst>
              <a:gd name="connsiteX0" fmla="*/ 1660793 w 1660793"/>
              <a:gd name="connsiteY0" fmla="*/ 0 h 1442443"/>
              <a:gd name="connsiteX1" fmla="*/ 222518 w 1660793"/>
              <a:gd name="connsiteY1" fmla="*/ 1400175 h 1442443"/>
              <a:gd name="connsiteX2" fmla="*/ 12968 w 1660793"/>
              <a:gd name="connsiteY2" fmla="*/ 1076325 h 1442443"/>
              <a:gd name="connsiteX3" fmla="*/ 22493 w 1660793"/>
              <a:gd name="connsiteY3" fmla="*/ 1057275 h 1442443"/>
              <a:gd name="connsiteX4" fmla="*/ 22493 w 1660793"/>
              <a:gd name="connsiteY4" fmla="*/ 1047750 h 144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0793" h="1442443">
                <a:moveTo>
                  <a:pt x="1660793" y="0"/>
                </a:moveTo>
                <a:cubicBezTo>
                  <a:pt x="1078974" y="610394"/>
                  <a:pt x="497155" y="1220788"/>
                  <a:pt x="222518" y="1400175"/>
                </a:cubicBezTo>
                <a:cubicBezTo>
                  <a:pt x="-52120" y="1579563"/>
                  <a:pt x="46305" y="1133475"/>
                  <a:pt x="12968" y="1076325"/>
                </a:cubicBezTo>
                <a:cubicBezTo>
                  <a:pt x="-20370" y="1019175"/>
                  <a:pt x="20906" y="1062037"/>
                  <a:pt x="22493" y="1057275"/>
                </a:cubicBezTo>
                <a:cubicBezTo>
                  <a:pt x="24080" y="1052513"/>
                  <a:pt x="23286" y="1050131"/>
                  <a:pt x="22493" y="1047750"/>
                </a:cubicBezTo>
              </a:path>
            </a:pathLst>
          </a:custGeom>
          <a:noFill/>
          <a:ln w="19050">
            <a:solidFill>
              <a:srgbClr val="FF0000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7" name="TextBox 23"/>
          <p:cNvSpPr txBox="1">
            <a:spLocks noChangeArrowheads="1"/>
          </p:cNvSpPr>
          <p:nvPr/>
        </p:nvSpPr>
        <p:spPr bwMode="auto">
          <a:xfrm>
            <a:off x="4267200" y="5934075"/>
            <a:ext cx="47386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000000"/>
                </a:solidFill>
              </a:rPr>
              <a:t>GPS-A data collection using the Wave Glider scheduled at all three sites for summer 2015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976" y="6386637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Dave </a:t>
            </a:r>
            <a:r>
              <a:rPr lang="en-US" sz="1200" dirty="0" err="1" smtClean="0"/>
              <a:t>Chadwell</a:t>
            </a:r>
            <a:r>
              <a:rPr lang="en-US" sz="1200" dirty="0" smtClean="0"/>
              <a:t>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83331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0" y="838200"/>
            <a:ext cx="4547187" cy="5481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820" y="149441"/>
            <a:ext cx="84245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Pressure Benchmarks with Campaign Calibrations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4417" y="6248400"/>
            <a:ext cx="288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Collaboration of UW and SIO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494" y="1178814"/>
            <a:ext cx="4012307" cy="56791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976" y="6386637"/>
            <a:ext cx="3249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Left figure from Dave </a:t>
            </a:r>
            <a:r>
              <a:rPr lang="en-US" sz="1200" dirty="0" err="1" smtClean="0"/>
              <a:t>Chadwell</a:t>
            </a:r>
            <a:r>
              <a:rPr lang="en-US" sz="1200" dirty="0" smtClean="0"/>
              <a:t>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6239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1986038" y="5827181"/>
            <a:ext cx="1012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Seismometer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024624" y="5319183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Tiltmeters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912720" y="5658933"/>
            <a:ext cx="462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~2m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86" name="Straight Connector 185"/>
          <p:cNvCxnSpPr/>
          <p:nvPr/>
        </p:nvCxnSpPr>
        <p:spPr>
          <a:xfrm flipH="1">
            <a:off x="1975455" y="5632787"/>
            <a:ext cx="465666" cy="6354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flipH="1">
            <a:off x="1981805" y="6083637"/>
            <a:ext cx="472016" cy="2117"/>
          </a:xfrm>
          <a:prstGeom prst="line">
            <a:avLst/>
          </a:prstGeom>
          <a:ln w="1270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2040788" y="5930823"/>
            <a:ext cx="820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200" dirty="0" smtClean="0">
              <a:solidFill>
                <a:srgbClr val="000000"/>
              </a:solidFill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9.0” OD Ti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housing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2155857" y="5005917"/>
            <a:ext cx="52219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Q330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141" name="Straight Connector 140"/>
          <p:cNvCxnSpPr/>
          <p:nvPr/>
        </p:nvCxnSpPr>
        <p:spPr>
          <a:xfrm flipH="1">
            <a:off x="1983921" y="5252367"/>
            <a:ext cx="419586" cy="5770"/>
          </a:xfrm>
          <a:prstGeom prst="line">
            <a:avLst/>
          </a:prstGeom>
          <a:ln w="12700">
            <a:solidFill>
              <a:srgbClr val="FF66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35043" y="697876"/>
            <a:ext cx="3041557" cy="5925895"/>
            <a:chOff x="717643" y="716926"/>
            <a:chExt cx="3041557" cy="5925895"/>
          </a:xfrm>
        </p:grpSpPr>
        <p:sp>
          <p:nvSpPr>
            <p:cNvPr id="117" name="Can 116"/>
            <p:cNvSpPr/>
            <p:nvPr/>
          </p:nvSpPr>
          <p:spPr>
            <a:xfrm>
              <a:off x="2099731" y="2678278"/>
              <a:ext cx="330202" cy="3964543"/>
            </a:xfrm>
            <a:prstGeom prst="can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>
              <a:off x="2264832" y="2870921"/>
              <a:ext cx="0" cy="76200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264832" y="3700654"/>
              <a:ext cx="0" cy="1227667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urved Connector 101"/>
            <p:cNvCxnSpPr/>
            <p:nvPr/>
          </p:nvCxnSpPr>
          <p:spPr>
            <a:xfrm flipV="1">
              <a:off x="2188632" y="3598334"/>
              <a:ext cx="203202" cy="72687"/>
            </a:xfrm>
            <a:prstGeom prst="curvedConnector3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/>
            <p:nvPr/>
          </p:nvCxnSpPr>
          <p:spPr>
            <a:xfrm flipV="1">
              <a:off x="2188632" y="3670300"/>
              <a:ext cx="211669" cy="76921"/>
            </a:xfrm>
            <a:prstGeom prst="curvedConnector3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2188632" y="2832821"/>
              <a:ext cx="0" cy="838200"/>
            </a:xfrm>
            <a:prstGeom prst="line">
              <a:avLst/>
            </a:prstGeom>
            <a:ln w="19050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188632" y="3747221"/>
              <a:ext cx="0" cy="952500"/>
            </a:xfrm>
            <a:prstGeom prst="line">
              <a:avLst/>
            </a:prstGeom>
            <a:ln w="19050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2150532" y="3023321"/>
              <a:ext cx="76200" cy="76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2150532" y="3285788"/>
              <a:ext cx="76200" cy="76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2150532" y="3836121"/>
              <a:ext cx="76200" cy="76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2150532" y="3548254"/>
              <a:ext cx="76200" cy="76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2150532" y="4090121"/>
              <a:ext cx="76200" cy="76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2150532" y="4352587"/>
              <a:ext cx="76200" cy="76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2150532" y="4623521"/>
              <a:ext cx="76200" cy="76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787401" y="4334934"/>
              <a:ext cx="1312330" cy="4953"/>
            </a:xfrm>
            <a:prstGeom prst="line">
              <a:avLst/>
            </a:prstGeom>
            <a:ln w="101600">
              <a:solidFill>
                <a:srgbClr val="4A452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828948" y="5416136"/>
              <a:ext cx="7536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Borehole 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casing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9.9” ID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71665" y="3818440"/>
              <a:ext cx="757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Seafloor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@1329m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171" name="Straight Connector 170"/>
            <p:cNvCxnSpPr/>
            <p:nvPr/>
          </p:nvCxnSpPr>
          <p:spPr>
            <a:xfrm flipV="1">
              <a:off x="3706283" y="1577975"/>
              <a:ext cx="8467" cy="1719793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3084750" y="2740746"/>
              <a:ext cx="5024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3.5m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088984" y="3719188"/>
              <a:ext cx="5024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2</a:t>
              </a:r>
              <a:r>
                <a:rPr lang="en-US" sz="1200" dirty="0" smtClean="0">
                  <a:solidFill>
                    <a:srgbClr val="000000"/>
                  </a:solidFill>
                </a:rPr>
                <a:t>.5m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176" name="Straight Connector 175"/>
            <p:cNvCxnSpPr/>
            <p:nvPr/>
          </p:nvCxnSpPr>
          <p:spPr>
            <a:xfrm flipV="1">
              <a:off x="3691467" y="3403600"/>
              <a:ext cx="8466" cy="888664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H="1">
              <a:off x="1530350" y="5652221"/>
              <a:ext cx="569382" cy="246929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extBox 192"/>
            <p:cNvSpPr txBox="1"/>
            <p:nvPr/>
          </p:nvSpPr>
          <p:spPr>
            <a:xfrm>
              <a:off x="753579" y="716926"/>
              <a:ext cx="12354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Deployed</a:t>
              </a:r>
              <a:endParaRPr lang="en-US" dirty="0">
                <a:solidFill>
                  <a:srgbClr val="000000"/>
                </a:solidFill>
              </a:endParaRP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o</a:t>
              </a:r>
              <a:r>
                <a:rPr lang="en-US" dirty="0" smtClean="0">
                  <a:solidFill>
                    <a:srgbClr val="000000"/>
                  </a:solidFill>
                </a:rPr>
                <a:t>rientation </a:t>
              </a: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1327150" y="1778000"/>
              <a:ext cx="477310" cy="3251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TextBox 216"/>
            <p:cNvSpPr txBox="1"/>
            <p:nvPr/>
          </p:nvSpPr>
          <p:spPr>
            <a:xfrm>
              <a:off x="717643" y="2020019"/>
              <a:ext cx="6848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 Jumper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t</a:t>
              </a:r>
              <a:r>
                <a:rPr lang="en-US" sz="1200" dirty="0" smtClean="0">
                  <a:solidFill>
                    <a:srgbClr val="000000"/>
                  </a:solidFill>
                </a:rPr>
                <a:t>o APG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2586920" y="733086"/>
              <a:ext cx="10102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Seabed cable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Hybrid UMC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Receptacle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Panel</a:t>
              </a: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762854" y="1510960"/>
              <a:ext cx="6240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Casing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hanger</a:t>
              </a:r>
            </a:p>
          </p:txBody>
        </p:sp>
        <p:cxnSp>
          <p:nvCxnSpPr>
            <p:cNvPr id="127" name="Straight Connector 126"/>
            <p:cNvCxnSpPr/>
            <p:nvPr/>
          </p:nvCxnSpPr>
          <p:spPr>
            <a:xfrm>
              <a:off x="753533" y="4334933"/>
              <a:ext cx="2956876" cy="27179"/>
            </a:xfrm>
            <a:prstGeom prst="line">
              <a:avLst/>
            </a:prstGeom>
            <a:ln w="101600"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flipV="1">
              <a:off x="880534" y="3323167"/>
              <a:ext cx="2785534" cy="4232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flipV="1">
              <a:off x="2497667" y="3327399"/>
              <a:ext cx="1176867" cy="990602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flipH="1" flipV="1">
              <a:off x="897468" y="3344332"/>
              <a:ext cx="1185332" cy="1016001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9" name="Group 248"/>
            <p:cNvGrpSpPr/>
            <p:nvPr/>
          </p:nvGrpSpPr>
          <p:grpSpPr>
            <a:xfrm>
              <a:off x="1839383" y="930274"/>
              <a:ext cx="992717" cy="1964676"/>
              <a:chOff x="3677708" y="1419224"/>
              <a:chExt cx="992717" cy="1964676"/>
            </a:xfrm>
          </p:grpSpPr>
          <p:cxnSp>
            <p:nvCxnSpPr>
              <p:cNvPr id="221" name="Straight Connector 220"/>
              <p:cNvCxnSpPr/>
              <p:nvPr/>
            </p:nvCxnSpPr>
            <p:spPr>
              <a:xfrm flipH="1">
                <a:off x="4187826" y="1892300"/>
                <a:ext cx="482599" cy="635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7"/>
              <p:cNvGrpSpPr/>
              <p:nvPr/>
            </p:nvGrpSpPr>
            <p:grpSpPr>
              <a:xfrm>
                <a:off x="3749676" y="2085975"/>
                <a:ext cx="711200" cy="1123949"/>
                <a:chOff x="3749676" y="2085975"/>
                <a:chExt cx="711200" cy="1123949"/>
              </a:xfrm>
            </p:grpSpPr>
            <p:sp>
              <p:nvSpPr>
                <p:cNvPr id="67" name="Trapezoid 66"/>
                <p:cNvSpPr/>
                <p:nvPr/>
              </p:nvSpPr>
              <p:spPr>
                <a:xfrm flipV="1">
                  <a:off x="3749676" y="2374899"/>
                  <a:ext cx="711200" cy="142875"/>
                </a:xfrm>
                <a:prstGeom prst="trapezoid">
                  <a:avLst>
                    <a:gd name="adj" fmla="val 82778"/>
                  </a:avLst>
                </a:prstGeom>
                <a:solidFill>
                  <a:srgbClr val="BFBFBF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" name="Trapezoid 159"/>
                <p:cNvSpPr/>
                <p:nvPr/>
              </p:nvSpPr>
              <p:spPr>
                <a:xfrm flipV="1">
                  <a:off x="3873500" y="2524125"/>
                  <a:ext cx="457200" cy="593725"/>
                </a:xfrm>
                <a:prstGeom prst="trapezoid">
                  <a:avLst>
                    <a:gd name="adj" fmla="val 1"/>
                  </a:avLst>
                </a:prstGeom>
                <a:solidFill>
                  <a:srgbClr val="BFBFBF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" name="Trapezoid 161"/>
                <p:cNvSpPr/>
                <p:nvPr/>
              </p:nvSpPr>
              <p:spPr>
                <a:xfrm flipV="1">
                  <a:off x="3876675" y="3121023"/>
                  <a:ext cx="450850" cy="88901"/>
                </a:xfrm>
                <a:prstGeom prst="trapezoid">
                  <a:avLst>
                    <a:gd name="adj" fmla="val 75169"/>
                  </a:avLst>
                </a:prstGeom>
                <a:solidFill>
                  <a:srgbClr val="BFBFBF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3" name="Trapezoid 162"/>
                <p:cNvSpPr/>
                <p:nvPr/>
              </p:nvSpPr>
              <p:spPr>
                <a:xfrm flipV="1">
                  <a:off x="3752849" y="2085975"/>
                  <a:ext cx="708026" cy="288924"/>
                </a:xfrm>
                <a:prstGeom prst="trapezoid">
                  <a:avLst>
                    <a:gd name="adj" fmla="val 1"/>
                  </a:avLst>
                </a:prstGeom>
                <a:solidFill>
                  <a:schemeClr val="bg1">
                    <a:lumMod val="75000"/>
                  </a:schemeClr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64" name="Group 163"/>
              <p:cNvGrpSpPr/>
              <p:nvPr/>
            </p:nvGrpSpPr>
            <p:grpSpPr>
              <a:xfrm>
                <a:off x="3892563" y="1419224"/>
                <a:ext cx="449755" cy="1964676"/>
                <a:chOff x="4488705" y="1350521"/>
                <a:chExt cx="360129" cy="2324013"/>
              </a:xfrm>
            </p:grpSpPr>
            <p:grpSp>
              <p:nvGrpSpPr>
                <p:cNvPr id="165" name="Group 164"/>
                <p:cNvGrpSpPr/>
                <p:nvPr/>
              </p:nvGrpSpPr>
              <p:grpSpPr>
                <a:xfrm>
                  <a:off x="4491566" y="3242733"/>
                  <a:ext cx="325968" cy="431801"/>
                  <a:chOff x="7548033" y="2751667"/>
                  <a:chExt cx="325968" cy="431801"/>
                </a:xfrm>
              </p:grpSpPr>
              <p:sp>
                <p:nvSpPr>
                  <p:cNvPr id="231" name="Isosceles Triangle 230"/>
                  <p:cNvSpPr/>
                  <p:nvPr/>
                </p:nvSpPr>
                <p:spPr>
                  <a:xfrm flipV="1">
                    <a:off x="7548033" y="2751667"/>
                    <a:ext cx="325968" cy="287866"/>
                  </a:xfrm>
                  <a:prstGeom prst="triangle">
                    <a:avLst/>
                  </a:prstGeom>
                  <a:solidFill>
                    <a:schemeClr val="bg1"/>
                  </a:solidFill>
                  <a:ln w="22225"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2" name="Oval 231"/>
                  <p:cNvSpPr/>
                  <p:nvPr/>
                </p:nvSpPr>
                <p:spPr>
                  <a:xfrm>
                    <a:off x="7641873" y="3042709"/>
                    <a:ext cx="140759" cy="14075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2225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66" name="Rectangle 165"/>
                <p:cNvSpPr/>
                <p:nvPr/>
              </p:nvSpPr>
              <p:spPr>
                <a:xfrm>
                  <a:off x="4498268" y="2004014"/>
                  <a:ext cx="315031" cy="1236252"/>
                </a:xfrm>
                <a:prstGeom prst="rect">
                  <a:avLst/>
                </a:prstGeom>
                <a:solidFill>
                  <a:schemeClr val="bg1"/>
                </a:solidFill>
                <a:ln w="22225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68" name="Group 167"/>
                <p:cNvGrpSpPr/>
                <p:nvPr/>
              </p:nvGrpSpPr>
              <p:grpSpPr>
                <a:xfrm>
                  <a:off x="4507938" y="2701788"/>
                  <a:ext cx="295733" cy="650350"/>
                  <a:chOff x="8436472" y="1783155"/>
                  <a:chExt cx="295733" cy="650350"/>
                </a:xfrm>
              </p:grpSpPr>
              <p:sp>
                <p:nvSpPr>
                  <p:cNvPr id="229" name="Rectangle 228"/>
                  <p:cNvSpPr/>
                  <p:nvPr/>
                </p:nvSpPr>
                <p:spPr>
                  <a:xfrm rot="16200000">
                    <a:off x="8361446" y="1954674"/>
                    <a:ext cx="437598" cy="26889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0" name="TextBox 229"/>
                  <p:cNvSpPr txBox="1"/>
                  <p:nvPr/>
                </p:nvSpPr>
                <p:spPr>
                  <a:xfrm rot="16200000">
                    <a:off x="8259164" y="1960463"/>
                    <a:ext cx="650350" cy="2957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900" dirty="0" smtClean="0">
                        <a:solidFill>
                          <a:srgbClr val="000000"/>
                        </a:solidFill>
                      </a:rPr>
                      <a:t>B/U</a:t>
                    </a:r>
                  </a:p>
                  <a:p>
                    <a:pPr algn="ctr"/>
                    <a:r>
                      <a:rPr lang="en-US" sz="900" dirty="0" smtClean="0">
                        <a:solidFill>
                          <a:srgbClr val="000000"/>
                        </a:solidFill>
                      </a:rPr>
                      <a:t> battery</a:t>
                    </a:r>
                    <a:endParaRPr lang="en-US" sz="900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" name="Group 169"/>
                <p:cNvGrpSpPr/>
                <p:nvPr/>
              </p:nvGrpSpPr>
              <p:grpSpPr>
                <a:xfrm>
                  <a:off x="4514575" y="2039468"/>
                  <a:ext cx="188714" cy="629598"/>
                  <a:chOff x="7508804" y="1434102"/>
                  <a:chExt cx="142758" cy="629598"/>
                </a:xfrm>
              </p:grpSpPr>
              <p:sp>
                <p:nvSpPr>
                  <p:cNvPr id="227" name="Rectangle 226"/>
                  <p:cNvSpPr/>
                  <p:nvPr/>
                </p:nvSpPr>
                <p:spPr>
                  <a:xfrm rot="16200000">
                    <a:off x="7265384" y="1677522"/>
                    <a:ext cx="629598" cy="142758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28" name="TextBox 227"/>
                  <p:cNvSpPr txBox="1"/>
                  <p:nvPr/>
                </p:nvSpPr>
                <p:spPr>
                  <a:xfrm rot="16200000">
                    <a:off x="7348219" y="1684602"/>
                    <a:ext cx="466694" cy="13982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dirty="0" smtClean="0">
                        <a:solidFill>
                          <a:srgbClr val="000000"/>
                        </a:solidFill>
                      </a:rPr>
                      <a:t>SIIM</a:t>
                    </a:r>
                    <a:endParaRPr lang="en-US" sz="900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7" name="Group 176"/>
                <p:cNvGrpSpPr/>
                <p:nvPr/>
              </p:nvGrpSpPr>
              <p:grpSpPr>
                <a:xfrm>
                  <a:off x="4664001" y="2120440"/>
                  <a:ext cx="184833" cy="548298"/>
                  <a:chOff x="8404723" y="501623"/>
                  <a:chExt cx="219906" cy="510630"/>
                </a:xfrm>
              </p:grpSpPr>
              <p:sp>
                <p:nvSpPr>
                  <p:cNvPr id="202" name="Rectangle 201"/>
                  <p:cNvSpPr/>
                  <p:nvPr/>
                </p:nvSpPr>
                <p:spPr>
                  <a:xfrm rot="16200000">
                    <a:off x="8264839" y="708213"/>
                    <a:ext cx="510630" cy="974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3366FF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00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03" name="TextBox 202"/>
                  <p:cNvSpPr txBox="1"/>
                  <p:nvPr/>
                </p:nvSpPr>
                <p:spPr>
                  <a:xfrm rot="16200000">
                    <a:off x="8293728" y="654893"/>
                    <a:ext cx="441896" cy="21990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dirty="0" smtClean="0">
                        <a:solidFill>
                          <a:srgbClr val="000000"/>
                        </a:solidFill>
                      </a:rPr>
                      <a:t>TCM</a:t>
                    </a:r>
                    <a:endParaRPr lang="en-US" sz="900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cxnSp>
              <p:nvCxnSpPr>
                <p:cNvPr id="180" name="Straight Connector 179"/>
                <p:cNvCxnSpPr>
                  <a:endCxn id="166" idx="3"/>
                </p:cNvCxnSpPr>
                <p:nvPr/>
              </p:nvCxnSpPr>
              <p:spPr>
                <a:xfrm>
                  <a:off x="4811577" y="1992747"/>
                  <a:ext cx="1723" cy="629393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4498874" y="1985235"/>
                  <a:ext cx="100" cy="449815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 flipH="1" flipV="1">
                  <a:off x="4488705" y="2000258"/>
                  <a:ext cx="325381" cy="4874"/>
                </a:xfrm>
                <a:prstGeom prst="line">
                  <a:avLst/>
                </a:prstGeom>
                <a:ln w="28575" cmpd="sng">
                  <a:solidFill>
                    <a:schemeClr val="tx1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0" name="Isosceles Triangle 189"/>
                <p:cNvSpPr/>
                <p:nvPr/>
              </p:nvSpPr>
              <p:spPr>
                <a:xfrm>
                  <a:off x="4495802" y="1509813"/>
                  <a:ext cx="325968" cy="287866"/>
                </a:xfrm>
                <a:prstGeom prst="triangle">
                  <a:avLst/>
                </a:prstGeom>
                <a:solidFill>
                  <a:schemeClr val="bg1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4583350" y="1350521"/>
                  <a:ext cx="140759" cy="140759"/>
                </a:xfrm>
                <a:prstGeom prst="ellipse">
                  <a:avLst/>
                </a:prstGeom>
                <a:solidFill>
                  <a:schemeClr val="bg1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36" name="Rectangle 235"/>
              <p:cNvSpPr/>
              <p:nvPr/>
            </p:nvSpPr>
            <p:spPr>
              <a:xfrm>
                <a:off x="3884084" y="1801284"/>
                <a:ext cx="433916" cy="167216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36000"/>
                </a:schemeClr>
              </a:solidFill>
              <a:ln w="158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4042507" y="1822450"/>
                <a:ext cx="129443" cy="124230"/>
              </a:xfrm>
              <a:prstGeom prst="ellipse">
                <a:avLst/>
              </a:prstGeom>
              <a:solidFill>
                <a:schemeClr val="tx1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3677708" y="2064809"/>
                <a:ext cx="830791" cy="160866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  <a:alpha val="36000"/>
                </a:schemeClr>
              </a:solidFill>
              <a:ln w="158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46" name="Straight Connector 245"/>
              <p:cNvCxnSpPr>
                <a:stCxn id="190" idx="2"/>
              </p:cNvCxnSpPr>
              <p:nvPr/>
            </p:nvCxnSpPr>
            <p:spPr>
              <a:xfrm flipH="1">
                <a:off x="3689350" y="1797242"/>
                <a:ext cx="212071" cy="26650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4302125" y="1794067"/>
                <a:ext cx="212071" cy="26650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1" name="Straight Connector 250"/>
            <p:cNvCxnSpPr/>
            <p:nvPr/>
          </p:nvCxnSpPr>
          <p:spPr>
            <a:xfrm flipH="1" flipV="1">
              <a:off x="2760135" y="1571701"/>
              <a:ext cx="999065" cy="6274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flipV="1">
              <a:off x="1244600" y="2057400"/>
              <a:ext cx="749300" cy="20320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TextBox 287"/>
            <p:cNvSpPr txBox="1"/>
            <p:nvPr/>
          </p:nvSpPr>
          <p:spPr>
            <a:xfrm>
              <a:off x="2525335" y="1873969"/>
              <a:ext cx="828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Skirt over-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hanging</a:t>
              </a:r>
            </a:p>
          </p:txBody>
        </p:sp>
        <p:cxnSp>
          <p:nvCxnSpPr>
            <p:cNvPr id="289" name="Straight Connector 288"/>
            <p:cNvCxnSpPr/>
            <p:nvPr/>
          </p:nvCxnSpPr>
          <p:spPr>
            <a:xfrm flipH="1" flipV="1">
              <a:off x="2711450" y="1651000"/>
              <a:ext cx="247650" cy="31115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/>
          <p:nvPr/>
        </p:nvGrpSpPr>
        <p:grpSpPr>
          <a:xfrm>
            <a:off x="1672168" y="4806612"/>
            <a:ext cx="228976" cy="1828800"/>
            <a:chOff x="3323168" y="4844712"/>
            <a:chExt cx="228976" cy="1828800"/>
          </a:xfrm>
        </p:grpSpPr>
        <p:sp>
          <p:nvSpPr>
            <p:cNvPr id="169" name="Can 168"/>
            <p:cNvSpPr/>
            <p:nvPr/>
          </p:nvSpPr>
          <p:spPr>
            <a:xfrm>
              <a:off x="3323544" y="4844712"/>
              <a:ext cx="228600" cy="1828800"/>
            </a:xfrm>
            <a:prstGeom prst="can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3326342" y="4866217"/>
              <a:ext cx="225425" cy="1778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3323168" y="6483351"/>
              <a:ext cx="228600" cy="1778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79" name="Group 178"/>
            <p:cNvGrpSpPr/>
            <p:nvPr/>
          </p:nvGrpSpPr>
          <p:grpSpPr>
            <a:xfrm>
              <a:off x="3325285" y="5054600"/>
              <a:ext cx="214521" cy="1423458"/>
              <a:chOff x="4023784" y="4268259"/>
              <a:chExt cx="339725" cy="2254249"/>
            </a:xfrm>
          </p:grpSpPr>
          <p:cxnSp>
            <p:nvCxnSpPr>
              <p:cNvPr id="188" name="Straight Connector 187"/>
              <p:cNvCxnSpPr/>
              <p:nvPr/>
            </p:nvCxnSpPr>
            <p:spPr>
              <a:xfrm>
                <a:off x="4023784" y="5496984"/>
                <a:ext cx="336550" cy="0"/>
              </a:xfrm>
              <a:prstGeom prst="line">
                <a:avLst/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9" name="Rectangle 188"/>
              <p:cNvSpPr/>
              <p:nvPr/>
            </p:nvSpPr>
            <p:spPr>
              <a:xfrm rot="16200000">
                <a:off x="3721634" y="5894387"/>
                <a:ext cx="959909" cy="296334"/>
              </a:xfrm>
              <a:prstGeom prst="rect">
                <a:avLst/>
              </a:prstGeom>
              <a:solidFill>
                <a:srgbClr val="FF0000"/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Rectangle 195"/>
              <p:cNvSpPr/>
              <p:nvPr/>
            </p:nvSpPr>
            <p:spPr>
              <a:xfrm rot="16200000">
                <a:off x="3901553" y="4619099"/>
                <a:ext cx="673100" cy="178854"/>
              </a:xfrm>
              <a:prstGeom prst="rect">
                <a:avLst/>
              </a:prstGeom>
              <a:solidFill>
                <a:srgbClr val="FF6600"/>
              </a:solidFill>
              <a:ln w="25400"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Rectangle 196"/>
              <p:cNvSpPr/>
              <p:nvPr/>
            </p:nvSpPr>
            <p:spPr>
              <a:xfrm rot="16200000">
                <a:off x="4133858" y="5222880"/>
                <a:ext cx="92077" cy="104768"/>
              </a:xfrm>
              <a:prstGeom prst="rect">
                <a:avLst/>
              </a:prstGeom>
              <a:solidFill>
                <a:srgbClr val="0000FF"/>
              </a:solidFill>
              <a:ln w="25400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>
              <a:xfrm rot="16200000">
                <a:off x="4133859" y="5349880"/>
                <a:ext cx="92077" cy="104768"/>
              </a:xfrm>
              <a:prstGeom prst="rect">
                <a:avLst/>
              </a:prstGeom>
              <a:solidFill>
                <a:srgbClr val="0000FF"/>
              </a:solidFill>
              <a:ln w="25400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00" name="Straight Connector 199"/>
              <p:cNvCxnSpPr/>
              <p:nvPr/>
            </p:nvCxnSpPr>
            <p:spPr>
              <a:xfrm flipH="1" flipV="1">
                <a:off x="4087289" y="4367743"/>
                <a:ext cx="2116" cy="1098550"/>
              </a:xfrm>
              <a:prstGeom prst="line">
                <a:avLst/>
              </a:prstGeom>
              <a:ln w="1905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Rectangle 200"/>
              <p:cNvSpPr/>
              <p:nvPr/>
            </p:nvSpPr>
            <p:spPr>
              <a:xfrm rot="5400000" flipH="1">
                <a:off x="4116920" y="5246158"/>
                <a:ext cx="364066" cy="5503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12" name="Straight Connector 211"/>
              <p:cNvCxnSpPr/>
              <p:nvPr/>
            </p:nvCxnSpPr>
            <p:spPr>
              <a:xfrm>
                <a:off x="4026959" y="4268259"/>
                <a:ext cx="3365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2" name="Straight Connector 181"/>
            <p:cNvCxnSpPr/>
            <p:nvPr/>
          </p:nvCxnSpPr>
          <p:spPr>
            <a:xfrm>
              <a:off x="3327290" y="6486525"/>
              <a:ext cx="21251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116409"/>
              </p:ext>
            </p:extLst>
          </p:nvPr>
        </p:nvGraphicFramePr>
        <p:xfrm>
          <a:off x="4855498" y="334272"/>
          <a:ext cx="3604322" cy="306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7" name="Document" r:id="rId3" imgW="3835400" imgH="3263900" progId="Word.Document.12">
                  <p:link updateAutomatic="1"/>
                </p:oleObj>
              </mc:Choice>
              <mc:Fallback>
                <p:oleObj name="Document" r:id="rId3" imgW="3835400" imgH="32639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11206" b="11206"/>
                      <a:stretch>
                        <a:fillRect/>
                      </a:stretch>
                    </p:blipFill>
                    <p:spPr bwMode="auto">
                      <a:xfrm>
                        <a:off x="4855498" y="334272"/>
                        <a:ext cx="3604322" cy="30652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0" name="Picture 239" descr="328SciDrilling.pdf"/>
          <p:cNvPicPr>
            <a:picLocks noChangeAspect="1"/>
          </p:cNvPicPr>
          <p:nvPr/>
        </p:nvPicPr>
        <p:blipFill>
          <a:blip r:embed="rId5"/>
          <a:srcRect l="4840" t="7696" r="6050" b="62423"/>
          <a:stretch>
            <a:fillRect/>
          </a:stretch>
        </p:blipFill>
        <p:spPr>
          <a:xfrm>
            <a:off x="3769320" y="3466694"/>
            <a:ext cx="4886901" cy="23189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3" name="TextBox 242"/>
          <p:cNvSpPr txBox="1"/>
          <p:nvPr/>
        </p:nvSpPr>
        <p:spPr>
          <a:xfrm>
            <a:off x="4114934" y="5696089"/>
            <a:ext cx="37994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2 Pinnacle Denali High Resolution </a:t>
            </a:r>
            <a:r>
              <a:rPr lang="en-US" sz="1400" dirty="0" err="1" smtClean="0">
                <a:solidFill>
                  <a:srgbClr val="000000"/>
                </a:solidFill>
              </a:rPr>
              <a:t>Tiltmeters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2 Jewell A801 low-resolution </a:t>
            </a:r>
            <a:r>
              <a:rPr lang="en-US" sz="1400" dirty="0" err="1" smtClean="0">
                <a:solidFill>
                  <a:srgbClr val="000000"/>
                </a:solidFill>
              </a:rPr>
              <a:t>Tiltmeters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Q330 Data Logger and Baler</a:t>
            </a:r>
          </a:p>
          <a:p>
            <a:r>
              <a:rPr lang="en-US" sz="1400" dirty="0" err="1" smtClean="0">
                <a:solidFill>
                  <a:srgbClr val="000000"/>
                </a:solidFill>
              </a:rPr>
              <a:t>Nanometrics</a:t>
            </a:r>
            <a:r>
              <a:rPr lang="en-US" sz="1400" dirty="0" smtClean="0">
                <a:solidFill>
                  <a:srgbClr val="000000"/>
                </a:solidFill>
              </a:rPr>
              <a:t> Trillium 120 Broadband Seismometer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1430866" y="161561"/>
            <a:ext cx="5098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+mj-lt"/>
              </a:rPr>
              <a:t>U1364A  Cabled Borehole Observatory</a:t>
            </a:r>
            <a:endParaRPr lang="en-US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7037354" y="6300155"/>
            <a:ext cx="20434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Modified from Jeff McGuire presentation at 2015 Cascadia Drilling Workshop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9963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3373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</a:rPr>
              <a:t>10+-year Drilling Plan</a:t>
            </a:r>
            <a:endParaRPr lang="en-US" dirty="0">
              <a:latin typeface="Calibri" charset="0"/>
            </a:endParaRP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457200" y="1600200"/>
            <a:ext cx="3035300" cy="4525963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Drill Holes at three locations along the prism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Vancouver Island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Central Washington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Central Oregon</a:t>
            </a:r>
          </a:p>
        </p:txBody>
      </p:sp>
      <p:grpSp>
        <p:nvGrpSpPr>
          <p:cNvPr id="8195" name="Group 18"/>
          <p:cNvGrpSpPr>
            <a:grpSpLocks/>
          </p:cNvGrpSpPr>
          <p:nvPr/>
        </p:nvGrpSpPr>
        <p:grpSpPr bwMode="auto">
          <a:xfrm>
            <a:off x="3708400" y="188913"/>
            <a:ext cx="5435600" cy="6653212"/>
            <a:chOff x="3707904" y="188438"/>
            <a:chExt cx="5436096" cy="6654219"/>
          </a:xfrm>
        </p:grpSpPr>
        <p:pic>
          <p:nvPicPr>
            <p:cNvPr id="8199" name="Picture 3" descr="IODPStrawman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0" t="9953" r="5229" b="5324"/>
            <a:stretch>
              <a:fillRect/>
            </a:stretch>
          </p:blipFill>
          <p:spPr bwMode="auto">
            <a:xfrm>
              <a:off x="3707904" y="188438"/>
              <a:ext cx="5436096" cy="665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6641872" y="2997150"/>
              <a:ext cx="53980" cy="53983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787935" y="2973334"/>
              <a:ext cx="55568" cy="5557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6849854" y="2944755"/>
              <a:ext cx="55567" cy="5557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6927648" y="2925702"/>
              <a:ext cx="55568" cy="5557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7045133" y="3014616"/>
              <a:ext cx="55568" cy="5557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7108639" y="2947931"/>
              <a:ext cx="55568" cy="5557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7168970" y="4126034"/>
              <a:ext cx="55568" cy="5557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6505334" y="4173666"/>
              <a:ext cx="55568" cy="5557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6940349" y="4167315"/>
              <a:ext cx="55568" cy="5557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7000679" y="4164140"/>
              <a:ext cx="55568" cy="5557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7032432" y="4170491"/>
              <a:ext cx="55568" cy="5557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6449767" y="2046094"/>
              <a:ext cx="55567" cy="5557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6421190" y="2068322"/>
              <a:ext cx="55567" cy="5557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944938" y="2701925"/>
            <a:ext cx="26352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800" dirty="0">
                <a:latin typeface="+mn-lt"/>
              </a:rPr>
              <a:t>Washington</a:t>
            </a:r>
          </a:p>
          <a:p>
            <a:pPr algn="r">
              <a:defRPr/>
            </a:pPr>
            <a:r>
              <a:rPr lang="en-US" sz="1800" dirty="0">
                <a:latin typeface="+mn-lt"/>
              </a:rPr>
              <a:t>Grays Harbor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87775" y="3921125"/>
            <a:ext cx="26336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800" dirty="0">
                <a:latin typeface="+mn-lt"/>
              </a:rPr>
              <a:t>Central Oregon</a:t>
            </a:r>
          </a:p>
          <a:p>
            <a:pPr algn="r">
              <a:defRPr/>
            </a:pPr>
            <a:r>
              <a:rPr lang="en-US" sz="1800" dirty="0">
                <a:latin typeface="+mn-lt"/>
              </a:rPr>
              <a:t>Newport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79875" y="1571625"/>
            <a:ext cx="2260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800" dirty="0">
                <a:latin typeface="+mn-lt"/>
              </a:rPr>
              <a:t>Vancouver Island</a:t>
            </a:r>
          </a:p>
        </p:txBody>
      </p:sp>
    </p:spTree>
    <p:extLst>
      <p:ext uri="{BB962C8B-B14F-4D97-AF65-F5344CB8AC3E}">
        <p14:creationId xmlns:p14="http://schemas.microsoft.com/office/powerpoint/2010/main" val="276297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HydrateRid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843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4" descr="GraysHarb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821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64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JR_X335T_Curaca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025" y="0"/>
            <a:ext cx="10294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6921500" y="6248400"/>
            <a:ext cx="2181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Curaçao, 2011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28104" y="339589"/>
            <a:ext cx="3575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JOIDES Resolution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687599" y="6255714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from </a:t>
            </a:r>
            <a:r>
              <a:rPr lang="en-US" sz="1200" dirty="0" err="1" smtClean="0">
                <a:solidFill>
                  <a:schemeClr val="bg1"/>
                </a:solidFill>
              </a:rPr>
              <a:t>Keir</a:t>
            </a:r>
            <a:r>
              <a:rPr lang="en-US" sz="1200" dirty="0" smtClean="0">
                <a:solidFill>
                  <a:schemeClr val="bg1"/>
                </a:solidFill>
              </a:rPr>
              <a:t> Becker presentation at 2015 Cascadia Drilling Workshop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3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go somewhere where there may not be a signal?</a:t>
            </a:r>
          </a:p>
          <a:p>
            <a:pPr lvl="1"/>
            <a:r>
              <a:rPr lang="en-US" dirty="0" smtClean="0"/>
              <a:t>Wait for GPS-Acoustic results</a:t>
            </a:r>
          </a:p>
          <a:p>
            <a:pPr lvl="1"/>
            <a:r>
              <a:rPr lang="en-US" dirty="0" smtClean="0"/>
              <a:t>We will wait that long anyway</a:t>
            </a:r>
          </a:p>
          <a:p>
            <a:r>
              <a:rPr lang="en-US" dirty="0" smtClean="0"/>
              <a:t>Funding</a:t>
            </a:r>
          </a:p>
          <a:p>
            <a:pPr lvl="1"/>
            <a:r>
              <a:rPr lang="en-US" dirty="0" smtClean="0"/>
              <a:t>IODP is short of funding</a:t>
            </a:r>
          </a:p>
          <a:p>
            <a:pPr lvl="1"/>
            <a:r>
              <a:rPr lang="en-US" dirty="0" smtClean="0"/>
              <a:t>Hazards support would help queue jump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5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5500" y="-153988"/>
            <a:ext cx="7620000" cy="1143001"/>
          </a:xfrm>
        </p:spPr>
        <p:txBody>
          <a:bodyPr/>
          <a:lstStyle/>
          <a:p>
            <a:pPr algn="ctr"/>
            <a:r>
              <a:rPr lang="en-US">
                <a:latin typeface="Cambria" charset="0"/>
              </a:rPr>
              <a:t>                    JR Facts</a:t>
            </a:r>
          </a:p>
        </p:txBody>
      </p:sp>
      <p:pic>
        <p:nvPicPr>
          <p:cNvPr id="1945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9086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Shape 114"/>
          <p:cNvSpPr txBox="1">
            <a:spLocks/>
          </p:cNvSpPr>
          <p:nvPr/>
        </p:nvSpPr>
        <p:spPr bwMode="auto">
          <a:xfrm>
            <a:off x="3254376" y="849314"/>
            <a:ext cx="5384502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marL="4953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525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675E47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Calibri" charset="0"/>
              </a:rPr>
              <a:t>Built in 1978 (</a:t>
            </a:r>
            <a:r>
              <a:rPr lang="en-US" sz="2000" dirty="0" err="1">
                <a:latin typeface="Calibri" charset="0"/>
              </a:rPr>
              <a:t>Sedco</a:t>
            </a:r>
            <a:r>
              <a:rPr lang="en-US" sz="2000" dirty="0">
                <a:latin typeface="Calibri" charset="0"/>
              </a:rPr>
              <a:t>/BP471)</a:t>
            </a:r>
          </a:p>
          <a:p>
            <a:pPr lvl="1">
              <a:spcBef>
                <a:spcPct val="20000"/>
              </a:spcBef>
              <a:buClr>
                <a:srgbClr val="675E47"/>
              </a:buClr>
              <a:buSzPct val="100000"/>
              <a:buFont typeface="Lucida Grande" charset="0"/>
              <a:buChar char="­"/>
            </a:pPr>
            <a:r>
              <a:rPr lang="en-US" sz="2000" dirty="0">
                <a:latin typeface="Calibri" charset="0"/>
              </a:rPr>
              <a:t>Converted for scientific research 1985</a:t>
            </a:r>
          </a:p>
          <a:p>
            <a:pPr lvl="1">
              <a:spcBef>
                <a:spcPct val="20000"/>
              </a:spcBef>
              <a:buClr>
                <a:srgbClr val="675E47"/>
              </a:buClr>
              <a:buSzPct val="100000"/>
              <a:buFont typeface="Lucida Grande" charset="0"/>
              <a:buChar char="­"/>
            </a:pPr>
            <a:r>
              <a:rPr lang="en-US" sz="2000" dirty="0">
                <a:latin typeface="Calibri" charset="0"/>
              </a:rPr>
              <a:t>Major renovation completed 2009</a:t>
            </a:r>
          </a:p>
          <a:p>
            <a:pPr>
              <a:spcBef>
                <a:spcPct val="20000"/>
              </a:spcBef>
              <a:buClr>
                <a:srgbClr val="675E47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Calibri" charset="0"/>
              </a:rPr>
              <a:t>Owned: Overseas Drilling Limited, Inc., </a:t>
            </a:r>
            <a:r>
              <a:rPr lang="en-US" sz="2000" dirty="0" err="1">
                <a:latin typeface="Calibri" charset="0"/>
              </a:rPr>
              <a:t>Siem</a:t>
            </a:r>
            <a:r>
              <a:rPr lang="en-US" sz="2000" dirty="0">
                <a:latin typeface="Calibri" charset="0"/>
              </a:rPr>
              <a:t> Offshore</a:t>
            </a:r>
          </a:p>
          <a:p>
            <a:pPr>
              <a:spcBef>
                <a:spcPct val="20000"/>
              </a:spcBef>
              <a:buClr>
                <a:srgbClr val="675E47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Calibri" charset="0"/>
              </a:rPr>
              <a:t>Length: 143 m (471 </a:t>
            </a:r>
            <a:r>
              <a:rPr lang="en-US" sz="2000" dirty="0" err="1">
                <a:latin typeface="Calibri" charset="0"/>
              </a:rPr>
              <a:t>ft</a:t>
            </a:r>
            <a:r>
              <a:rPr lang="en-US" sz="2000" dirty="0">
                <a:latin typeface="Calibri" charset="0"/>
              </a:rPr>
              <a:t>)</a:t>
            </a:r>
          </a:p>
          <a:p>
            <a:pPr>
              <a:spcBef>
                <a:spcPct val="20000"/>
              </a:spcBef>
              <a:buClr>
                <a:srgbClr val="675E47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Calibri" charset="0"/>
              </a:rPr>
              <a:t>Dynamic positioning</a:t>
            </a:r>
          </a:p>
          <a:p>
            <a:pPr lvl="1">
              <a:spcBef>
                <a:spcPct val="20000"/>
              </a:spcBef>
              <a:buSzPct val="100000"/>
              <a:buFont typeface="Lucida Grande" charset="0"/>
              <a:buChar char="­"/>
            </a:pPr>
            <a:r>
              <a:rPr lang="en-US" sz="2000" dirty="0">
                <a:latin typeface="Calibri" charset="0"/>
              </a:rPr>
              <a:t>12 thrusters: 10 retract, 2 fixed</a:t>
            </a:r>
          </a:p>
          <a:p>
            <a:pPr>
              <a:spcBef>
                <a:spcPct val="20000"/>
              </a:spcBef>
              <a:buClr>
                <a:srgbClr val="675E47"/>
              </a:buClr>
              <a:buSzPct val="100000"/>
              <a:buFont typeface="Arial" charset="0"/>
              <a:buChar char="•"/>
            </a:pPr>
            <a:r>
              <a:rPr lang="en-US" sz="2000" b="1" dirty="0">
                <a:latin typeface="Calibri" charset="0"/>
              </a:rPr>
              <a:t>Shipboard complement</a:t>
            </a:r>
          </a:p>
          <a:p>
            <a:pPr lvl="1">
              <a:spcBef>
                <a:spcPct val="20000"/>
              </a:spcBef>
              <a:buClr>
                <a:srgbClr val="675E47"/>
              </a:buClr>
              <a:buSzPct val="100000"/>
              <a:buFont typeface="Lucida Grande" charset="0"/>
              <a:buChar char="-"/>
            </a:pPr>
            <a:r>
              <a:rPr lang="en-US" sz="2000" dirty="0">
                <a:solidFill>
                  <a:srgbClr val="4D4635"/>
                </a:solidFill>
                <a:latin typeface="Calibri" charset="0"/>
              </a:rPr>
              <a:t>~65 crew (marine, drilling, engineering, electrical, catering)</a:t>
            </a:r>
          </a:p>
          <a:p>
            <a:pPr lvl="1">
              <a:spcBef>
                <a:spcPct val="20000"/>
              </a:spcBef>
              <a:buClr>
                <a:srgbClr val="675E47"/>
              </a:buClr>
              <a:buSzPct val="100000"/>
              <a:buFont typeface="Lucida Grande" charset="0"/>
              <a:buChar char="-"/>
            </a:pPr>
            <a:r>
              <a:rPr lang="en-US" sz="2000" dirty="0">
                <a:solidFill>
                  <a:srgbClr val="4D4635"/>
                </a:solidFill>
                <a:latin typeface="Calibri" charset="0"/>
              </a:rPr>
              <a:t>~60 IODP (scientists, lab technicians, operations/engineers, education/outreach</a:t>
            </a:r>
            <a:r>
              <a:rPr lang="en-US" sz="2000" dirty="0" smtClean="0">
                <a:solidFill>
                  <a:srgbClr val="4D4635"/>
                </a:solidFill>
                <a:latin typeface="Calibri" charset="0"/>
              </a:rPr>
              <a:t>)</a:t>
            </a:r>
          </a:p>
          <a:p>
            <a:pPr>
              <a:spcBef>
                <a:spcPct val="20000"/>
              </a:spcBef>
              <a:buClr>
                <a:srgbClr val="675E47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rgbClr val="4D4635"/>
                </a:solidFill>
                <a:latin typeface="Calibri" charset="0"/>
              </a:rPr>
              <a:t>$12M for a 2-month leg (4 per year)</a:t>
            </a:r>
            <a:endParaRPr lang="en-US" sz="2000" dirty="0">
              <a:latin typeface="Calibri" charset="0"/>
            </a:endParaRPr>
          </a:p>
          <a:p>
            <a:pPr lvl="1">
              <a:spcBef>
                <a:spcPct val="20000"/>
              </a:spcBef>
              <a:buSzPct val="100000"/>
              <a:buFont typeface="Lucida Grande" charset="0"/>
              <a:buChar char="­"/>
            </a:pPr>
            <a:endParaRPr lang="en-US" sz="2000" dirty="0">
              <a:latin typeface="Calibri" charset="0"/>
            </a:endParaRPr>
          </a:p>
          <a:p>
            <a:pPr>
              <a:spcBef>
                <a:spcPct val="20000"/>
              </a:spcBef>
              <a:buClr>
                <a:srgbClr val="675E47"/>
              </a:buClr>
              <a:buSzPct val="100000"/>
              <a:buFont typeface="Arial" charset="0"/>
              <a:buNone/>
            </a:pPr>
            <a:endParaRPr lang="en-US" sz="2200" dirty="0">
              <a:latin typeface="Calibri" charset="0"/>
            </a:endParaRPr>
          </a:p>
        </p:txBody>
      </p:sp>
      <p:pic>
        <p:nvPicPr>
          <p:cNvPr id="19461" name="Picture 5" descr="IODPlogo0916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6137275"/>
            <a:ext cx="15113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JRSOlogo0916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8" y="5834063"/>
            <a:ext cx="9493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02626" y="6305340"/>
            <a:ext cx="2869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Modified from </a:t>
            </a:r>
            <a:r>
              <a:rPr lang="en-US" sz="1200" dirty="0" err="1" smtClean="0"/>
              <a:t>Keir</a:t>
            </a:r>
            <a:r>
              <a:rPr lang="en-US" sz="1200" dirty="0" smtClean="0"/>
              <a:t> Becker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02733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23813"/>
            <a:ext cx="7620000" cy="1143000"/>
          </a:xfrm>
        </p:spPr>
        <p:txBody>
          <a:bodyPr/>
          <a:lstStyle/>
          <a:p>
            <a:pPr algn="ctr"/>
            <a:r>
              <a:rPr lang="en-US">
                <a:latin typeface="Cambria" charset="0"/>
              </a:rPr>
              <a:t>JR Operational Capabilities</a:t>
            </a:r>
          </a:p>
        </p:txBody>
      </p:sp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317500" y="1243013"/>
            <a:ext cx="516890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>
                <a:latin typeface="Calibri" charset="0"/>
              </a:rPr>
              <a:t>Penetration Records</a:t>
            </a:r>
          </a:p>
          <a:p>
            <a:pPr lvl="1" eaLnBrk="1" hangingPunct="1">
              <a:buFont typeface="Lucida Grande" charset="0"/>
              <a:buChar char="­"/>
            </a:pPr>
            <a:r>
              <a:rPr lang="en-US" sz="2000" dirty="0">
                <a:latin typeface="Calibri" charset="0"/>
              </a:rPr>
              <a:t>2111 m, Costa Rica Rift (Hole 504B), ~1 </a:t>
            </a:r>
            <a:r>
              <a:rPr lang="en-US" sz="2000" dirty="0" err="1">
                <a:latin typeface="Calibri" charset="0"/>
              </a:rPr>
              <a:t>yr</a:t>
            </a:r>
            <a:r>
              <a:rPr lang="en-US" sz="2000" dirty="0">
                <a:latin typeface="Calibri" charset="0"/>
              </a:rPr>
              <a:t> (hard rock)</a:t>
            </a:r>
          </a:p>
          <a:p>
            <a:pPr lvl="1" eaLnBrk="1" hangingPunct="1">
              <a:buFont typeface="Lucida Grande" charset="0"/>
              <a:buChar char="­"/>
            </a:pPr>
            <a:r>
              <a:rPr lang="en-US" sz="2000" dirty="0">
                <a:latin typeface="Calibri" charset="0"/>
              </a:rPr>
              <a:t>1927 m, Canterbury Basin (Hole U1352), 15 d (sediments)</a:t>
            </a:r>
          </a:p>
          <a:p>
            <a:pPr lvl="1" eaLnBrk="1" hangingPunct="1"/>
            <a:endParaRPr lang="en-US" sz="2000" dirty="0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Calibri" charset="0"/>
              </a:rPr>
              <a:t>Deepest Water</a:t>
            </a:r>
          </a:p>
          <a:p>
            <a:pPr lvl="1" eaLnBrk="1" hangingPunct="1">
              <a:buFont typeface="Lucida Grande" charset="0"/>
              <a:buChar char="­"/>
            </a:pPr>
            <a:r>
              <a:rPr lang="en-US" sz="2000" dirty="0">
                <a:latin typeface="Calibri" charset="0"/>
              </a:rPr>
              <a:t>5968 m, Mariana Basin (Hole 802A)</a:t>
            </a:r>
          </a:p>
          <a:p>
            <a:pPr lvl="1" eaLnBrk="1" hangingPunct="1">
              <a:buFont typeface="Lucida Grande" charset="0"/>
              <a:buChar char="­"/>
            </a:pPr>
            <a:r>
              <a:rPr lang="en-US" sz="2000" dirty="0">
                <a:latin typeface="Calibri" charset="0"/>
              </a:rPr>
              <a:t>String lengths &gt;6000 m require drill string stress assessment</a:t>
            </a:r>
          </a:p>
          <a:p>
            <a:pPr lvl="1" eaLnBrk="1" hangingPunct="1">
              <a:buFont typeface="Lucida Grande" charset="0"/>
              <a:buChar char="­"/>
            </a:pPr>
            <a:r>
              <a:rPr lang="en-US" sz="2000" dirty="0">
                <a:latin typeface="Calibri" charset="0"/>
              </a:rPr>
              <a:t>6919 m: longest drill string (Hole 756D: 5724 m water, 1195 m penetration)</a:t>
            </a:r>
          </a:p>
          <a:p>
            <a:pPr lvl="1" eaLnBrk="1" hangingPunct="1"/>
            <a:endParaRPr lang="en-US" sz="2000" dirty="0"/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Calibri" charset="0"/>
              </a:rPr>
              <a:t>Shallow Water</a:t>
            </a:r>
            <a:endParaRPr lang="en-US" sz="2000" dirty="0">
              <a:latin typeface="Calibri" charset="0"/>
            </a:endParaRPr>
          </a:p>
          <a:p>
            <a:pPr lvl="1" eaLnBrk="1" hangingPunct="1">
              <a:buFont typeface="Lucida Grande" charset="0"/>
              <a:buChar char="­"/>
            </a:pPr>
            <a:r>
              <a:rPr lang="en-US" sz="2000" dirty="0">
                <a:latin typeface="Calibri" charset="0"/>
              </a:rPr>
              <a:t>Shallow water limit &gt;75 m water</a:t>
            </a:r>
          </a:p>
          <a:p>
            <a:pPr lvl="1" eaLnBrk="1" hangingPunct="1">
              <a:buFont typeface="Lucida Grande" charset="0"/>
              <a:buChar char="­"/>
            </a:pPr>
            <a:r>
              <a:rPr lang="en-US" sz="2000" dirty="0">
                <a:latin typeface="Calibri" charset="0"/>
              </a:rPr>
              <a:t>Operational limits on environmental conditions &lt;650 m water</a:t>
            </a:r>
          </a:p>
          <a:p>
            <a:pPr lvl="1" eaLnBrk="1" hangingPunct="1">
              <a:buFont typeface="Lucida Grande" charset="0"/>
              <a:buChar char="­"/>
            </a:pPr>
            <a:endParaRPr lang="en-US" dirty="0"/>
          </a:p>
          <a:p>
            <a:pPr lvl="1" eaLnBrk="1" hangingPunct="1"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23556" name="Picture 6" descr="exp318_095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1130300"/>
            <a:ext cx="3641725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12902" y="6322095"/>
            <a:ext cx="26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Keir</a:t>
            </a:r>
            <a:r>
              <a:rPr lang="en-US" sz="1200" dirty="0" smtClean="0"/>
              <a:t> Becker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120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713"/>
            <a:ext cx="7620000" cy="1143000"/>
          </a:xfrm>
        </p:spPr>
        <p:txBody>
          <a:bodyPr/>
          <a:lstStyle/>
          <a:p>
            <a:pPr algn="ctr"/>
            <a:r>
              <a:rPr lang="en-US" dirty="0">
                <a:latin typeface="Cambria" charset="0"/>
              </a:rPr>
              <a:t>JR Coring </a:t>
            </a:r>
            <a:r>
              <a:rPr lang="en-US" dirty="0" smtClean="0">
                <a:latin typeface="Cambria" charset="0"/>
              </a:rPr>
              <a:t>Capabilities</a:t>
            </a:r>
            <a:endParaRPr lang="en-US" dirty="0">
              <a:latin typeface="Cambria" charset="0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223963"/>
            <a:ext cx="4527550" cy="4960937"/>
          </a:xfrm>
        </p:spPr>
        <p:txBody>
          <a:bodyPr>
            <a:normAutofit/>
          </a:bodyPr>
          <a:lstStyle/>
          <a:p>
            <a:pPr marL="114300" indent="0">
              <a:buFont typeface="Arial" charset="0"/>
              <a:buNone/>
            </a:pPr>
            <a:r>
              <a:rPr lang="en-US" sz="2400" b="1" dirty="0">
                <a:solidFill>
                  <a:srgbClr val="2F2B20"/>
                </a:solidFill>
                <a:latin typeface="Calibri" charset="0"/>
              </a:rPr>
              <a:t>Advanced Piston Corer (APC)</a:t>
            </a:r>
          </a:p>
          <a:p>
            <a:pPr marL="114300" indent="0"/>
            <a:r>
              <a:rPr lang="en-US" sz="2000" dirty="0">
                <a:solidFill>
                  <a:srgbClr val="2F2B20"/>
                </a:solidFill>
                <a:latin typeface="Calibri" charset="0"/>
              </a:rPr>
              <a:t>High quality cores </a:t>
            </a:r>
            <a:r>
              <a:rPr lang="en-US" sz="2000" dirty="0" smtClean="0">
                <a:solidFill>
                  <a:srgbClr val="2F2B20"/>
                </a:solidFill>
                <a:latin typeface="Calibri" charset="0"/>
              </a:rPr>
              <a:t>with high recovery in </a:t>
            </a:r>
            <a:r>
              <a:rPr lang="en-US" sz="2000" dirty="0">
                <a:solidFill>
                  <a:srgbClr val="2F2B20"/>
                </a:solidFill>
                <a:latin typeface="Calibri" charset="0"/>
              </a:rPr>
              <a:t>soft to firm sediments (record = 490 </a:t>
            </a:r>
            <a:r>
              <a:rPr lang="en-US" sz="2000" dirty="0" err="1">
                <a:solidFill>
                  <a:srgbClr val="2F2B20"/>
                </a:solidFill>
                <a:latin typeface="Calibri" charset="0"/>
              </a:rPr>
              <a:t>mbsf</a:t>
            </a:r>
            <a:r>
              <a:rPr lang="en-US" sz="2000" dirty="0" smtClean="0">
                <a:solidFill>
                  <a:srgbClr val="2F2B20"/>
                </a:solidFill>
                <a:latin typeface="Calibri" charset="0"/>
              </a:rPr>
              <a:t>)</a:t>
            </a:r>
          </a:p>
          <a:p>
            <a:pPr marL="114300" indent="0">
              <a:buFont typeface="Arial" charset="0"/>
              <a:buNone/>
            </a:pPr>
            <a:r>
              <a:rPr lang="en-US" sz="2400" b="1" dirty="0" smtClean="0">
                <a:solidFill>
                  <a:srgbClr val="2F2B20"/>
                </a:solidFill>
                <a:latin typeface="Calibri" charset="0"/>
              </a:rPr>
              <a:t>Extended Core Barrel (XCB)</a:t>
            </a:r>
          </a:p>
          <a:p>
            <a:pPr marL="114300" indent="0"/>
            <a:r>
              <a:rPr lang="en-US" sz="2000" dirty="0" smtClean="0">
                <a:solidFill>
                  <a:srgbClr val="2F2B20"/>
                </a:solidFill>
                <a:latin typeface="Calibri" charset="0"/>
              </a:rPr>
              <a:t>Moderately lithified sediments (APC refusal to ~800-1000 m).  Variable recovery rates. Non-rotating core barrel to minimize disturbance</a:t>
            </a:r>
          </a:p>
          <a:p>
            <a:pPr marL="114300" indent="0">
              <a:buFont typeface="Arial" charset="0"/>
              <a:buNone/>
            </a:pPr>
            <a:r>
              <a:rPr lang="en-US" sz="2400" b="1" dirty="0" smtClean="0">
                <a:solidFill>
                  <a:srgbClr val="2F2B20"/>
                </a:solidFill>
                <a:latin typeface="Calibri" charset="0"/>
              </a:rPr>
              <a:t>Rotary Core Barrel (RCB)</a:t>
            </a:r>
          </a:p>
          <a:p>
            <a:pPr marL="114300" indent="0"/>
            <a:r>
              <a:rPr lang="en-US" sz="2000" dirty="0" smtClean="0">
                <a:solidFill>
                  <a:srgbClr val="2F2B20"/>
                </a:solidFill>
                <a:latin typeface="Calibri" charset="0"/>
              </a:rPr>
              <a:t>Lithified sedimentary, igneous, and metamorphic rocks.  Bit and core barrel are rotated with drill string</a:t>
            </a:r>
          </a:p>
          <a:p>
            <a:pPr marL="114300" indent="0"/>
            <a:endParaRPr lang="en-US" sz="2000" dirty="0" smtClean="0">
              <a:solidFill>
                <a:srgbClr val="2F2B20"/>
              </a:solidFill>
              <a:latin typeface="Calibri" charset="0"/>
            </a:endParaRPr>
          </a:p>
          <a:p>
            <a:pPr marL="114300" indent="0"/>
            <a:endParaRPr lang="en-US" sz="2000" dirty="0">
              <a:solidFill>
                <a:srgbClr val="2F2B20"/>
              </a:solidFill>
              <a:latin typeface="Calibri" charset="0"/>
            </a:endParaRPr>
          </a:p>
        </p:txBody>
      </p:sp>
      <p:pic>
        <p:nvPicPr>
          <p:cNvPr id="25605" name="Shape 13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43" y="179932"/>
            <a:ext cx="2043113" cy="32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14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512" y="2152995"/>
            <a:ext cx="209708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hape 15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3660687"/>
            <a:ext cx="2217737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02626" y="6305340"/>
            <a:ext cx="2869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Modified from </a:t>
            </a:r>
            <a:r>
              <a:rPr lang="en-US" sz="1200" dirty="0" err="1" smtClean="0"/>
              <a:t>Keir</a:t>
            </a:r>
            <a:r>
              <a:rPr lang="en-US" sz="1200" dirty="0" smtClean="0"/>
              <a:t> Becker presentation at 2015 Cascadia Drilling Workshop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786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2261</Words>
  <Application>Microsoft Macintosh PowerPoint</Application>
  <PresentationFormat>On-screen Show (4:3)</PresentationFormat>
  <Paragraphs>455</Paragraphs>
  <Slides>60</Slides>
  <Notes>7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Office Theme</vt:lpstr>
      <vt:lpstr>???</vt:lpstr>
      <vt:lpstr>Photo Editor Photo</vt:lpstr>
      <vt:lpstr>Acrobat Document</vt:lpstr>
      <vt:lpstr>Seafloor Drilling for Subduction Zone Science Informal Report from the recent Cascadia Seafloor Drilling Meeting</vt:lpstr>
      <vt:lpstr>Outline</vt:lpstr>
      <vt:lpstr>IODP Science Themes</vt:lpstr>
      <vt:lpstr>PowerPoint Presentation</vt:lpstr>
      <vt:lpstr>Riserless Drilling JOIDES Resolution</vt:lpstr>
      <vt:lpstr>PowerPoint Presentation</vt:lpstr>
      <vt:lpstr>                    JR Facts</vt:lpstr>
      <vt:lpstr>JR Operational Capabilities</vt:lpstr>
      <vt:lpstr>JR Coring Capabilities</vt:lpstr>
      <vt:lpstr>Reentry Capabilities</vt:lpstr>
      <vt:lpstr>PowerPoint Presentation</vt:lpstr>
      <vt:lpstr>D/V CHIKYU Courtesy Nobu Eguchi, JAMSTEC; Modified by KB</vt:lpstr>
      <vt:lpstr>Present Drilling Capability</vt:lpstr>
      <vt:lpstr>PowerPoint Presentation</vt:lpstr>
      <vt:lpstr>Robotic Seafloor Drill and Coring Systems</vt:lpstr>
      <vt:lpstr>Outline</vt:lpstr>
      <vt:lpstr>Ocean Seismic Network – 1 Pilot Experiment 1998</vt:lpstr>
      <vt:lpstr>Deployment of Borehole Seismometer</vt:lpstr>
      <vt:lpstr>PowerPoint Presentation</vt:lpstr>
      <vt:lpstr>H2O Observatory 1998-2003</vt:lpstr>
      <vt:lpstr>Outline</vt:lpstr>
      <vt:lpstr>Oregon Profile – 44.5°N</vt:lpstr>
      <vt:lpstr>Three Models of Secular Strain in the Locked Zone</vt:lpstr>
      <vt:lpstr>Horizontal Motions</vt:lpstr>
      <vt:lpstr>Vertical Motions</vt:lpstr>
      <vt:lpstr>Dilation (Volume Changes)</vt:lpstr>
      <vt:lpstr>Outline</vt:lpstr>
      <vt:lpstr>PowerPoint Presentation</vt:lpstr>
      <vt:lpstr>CORK</vt:lpstr>
      <vt:lpstr>Advanced CORK - Nankai</vt:lpstr>
      <vt:lpstr>Typical components for pressure monitoring </vt:lpstr>
      <vt:lpstr>CORK-2 Costa Rica</vt:lpstr>
      <vt:lpstr>Smart Plug</vt:lpstr>
      <vt:lpstr>PowerPoint Presentation</vt:lpstr>
      <vt:lpstr>Outline</vt:lpstr>
      <vt:lpstr>Early experiments: quantifying static driving forces for hydrothermal circulation in oceanic crust</vt:lpstr>
      <vt:lpstr>Observed response to seafloor loading</vt:lpstr>
      <vt:lpstr>PowerPoint Presentation</vt:lpstr>
      <vt:lpstr>An example seen at multiple sites: A seismogenic seafloor spreading event  with associated plate contraction, then hydrologic drainage and/or viscoelastic relaxation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10+-year Drilling Plan</vt:lpstr>
      <vt:lpstr>PowerPoint Presentation</vt:lpstr>
      <vt:lpstr>PowerPoint Presentation</vt:lpstr>
      <vt:lpstr>Challenges 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Seafloor Scientific Drilling</dc:title>
  <dc:creator>William Wilcock</dc:creator>
  <cp:lastModifiedBy>William Wilcock</cp:lastModifiedBy>
  <cp:revision>22</cp:revision>
  <cp:lastPrinted>2015-05-27T17:01:40Z</cp:lastPrinted>
  <dcterms:created xsi:type="dcterms:W3CDTF">2015-05-27T15:28:20Z</dcterms:created>
  <dcterms:modified xsi:type="dcterms:W3CDTF">2015-05-29T19:22:51Z</dcterms:modified>
</cp:coreProperties>
</file>