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9"/>
  </p:notesMasterIdLst>
  <p:sldIdLst>
    <p:sldId id="286" r:id="rId3"/>
    <p:sldId id="287" r:id="rId4"/>
    <p:sldId id="288" r:id="rId5"/>
    <p:sldId id="289" r:id="rId6"/>
    <p:sldId id="307" r:id="rId7"/>
    <p:sldId id="308" r:id="rId8"/>
    <p:sldId id="290" r:id="rId9"/>
    <p:sldId id="292" r:id="rId10"/>
    <p:sldId id="291" r:id="rId11"/>
    <p:sldId id="293" r:id="rId12"/>
    <p:sldId id="294" r:id="rId13"/>
    <p:sldId id="295" r:id="rId14"/>
    <p:sldId id="304" r:id="rId15"/>
    <p:sldId id="299" r:id="rId16"/>
    <p:sldId id="297" r:id="rId17"/>
    <p:sldId id="296" r:id="rId18"/>
    <p:sldId id="303" r:id="rId19"/>
    <p:sldId id="309" r:id="rId20"/>
    <p:sldId id="301" r:id="rId21"/>
    <p:sldId id="306" r:id="rId22"/>
    <p:sldId id="300" r:id="rId23"/>
    <p:sldId id="305" r:id="rId24"/>
    <p:sldId id="274" r:id="rId25"/>
    <p:sldId id="275" r:id="rId26"/>
    <p:sldId id="276" r:id="rId27"/>
    <p:sldId id="278" r:id="rId28"/>
    <p:sldId id="281" r:id="rId29"/>
    <p:sldId id="283" r:id="rId30"/>
    <p:sldId id="284" r:id="rId31"/>
    <p:sldId id="279" r:id="rId32"/>
    <p:sldId id="280" r:id="rId33"/>
    <p:sldId id="285" r:id="rId34"/>
    <p:sldId id="282" r:id="rId35"/>
    <p:sldId id="269" r:id="rId36"/>
    <p:sldId id="270" r:id="rId37"/>
    <p:sldId id="271" r:id="rId38"/>
    <p:sldId id="272" r:id="rId39"/>
    <p:sldId id="273" r:id="rId40"/>
    <p:sldId id="259" r:id="rId41"/>
    <p:sldId id="268" r:id="rId42"/>
    <p:sldId id="267" r:id="rId43"/>
    <p:sldId id="261" r:id="rId44"/>
    <p:sldId id="265" r:id="rId45"/>
    <p:sldId id="263" r:id="rId46"/>
    <p:sldId id="262" r:id="rId47"/>
    <p:sldId id="26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277" autoAdjust="0"/>
  </p:normalViewPr>
  <p:slideViewPr>
    <p:cSldViewPr>
      <p:cViewPr varScale="1">
        <p:scale>
          <a:sx n="115" d="100"/>
          <a:sy n="115" d="100"/>
        </p:scale>
        <p:origin x="-314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3B485-81AF-4CDB-9C01-BD96489CE8C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75B07-7B32-4C01-A8D7-BD825825E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3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468E89-F9C6-BE48-8131-9D27D1B415A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45100" y="502795"/>
            <a:ext cx="3123061" cy="2354705"/>
          </a:xfr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45100" y="502795"/>
            <a:ext cx="3123061" cy="2354705"/>
          </a:xfr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45100" y="502795"/>
            <a:ext cx="3123061" cy="2354705"/>
          </a:xfr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6" y="503238"/>
            <a:ext cx="3140075" cy="2354262"/>
          </a:xfr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468E89-F9C6-BE48-8131-9D27D1B415A0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468E89-F9C6-BE48-8131-9D27D1B415A0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468E89-F9C6-BE48-8131-9D27D1B415A0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468E89-F9C6-BE48-8131-9D27D1B415A0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468E89-F9C6-BE48-8131-9D27D1B415A0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468E89-F9C6-BE48-8131-9D27D1B415A0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468E89-F9C6-BE48-8131-9D27D1B415A0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45100" y="502795"/>
            <a:ext cx="3123061" cy="235470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5/20/15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401-D009-674A-A5E0-77F2420BF9CF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ABC2-D59B-5E47-8D5C-3C6EC64C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1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42D1-7186-4409-9688-8A0A7FF689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320E-1C67-44BC-8D30-670EBEE310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57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>
                <a:lumMod val="95000"/>
              </a:schemeClr>
            </a:gs>
            <a:gs pos="99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5/20/15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xmlns:p14="http://schemas.microsoft.com/office/powerpoint/2010/main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3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Geomorphology/Landscape Evolution in </a:t>
            </a:r>
            <a:r>
              <a:rPr lang="en-US" dirty="0" err="1" smtClean="0"/>
              <a:t>Subduction</a:t>
            </a:r>
            <a:r>
              <a:rPr lang="en-US" dirty="0" smtClean="0"/>
              <a:t> Zone Settings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38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Alison Duvall (ESS)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May 2015 seminar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46626"/>
            <a:ext cx="7467600" cy="32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441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20 at 10.33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489700" cy="1358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1828800"/>
            <a:ext cx="8751114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Combined approach + comparison to tomography </a:t>
            </a:r>
          </a:p>
          <a:p>
            <a:r>
              <a:rPr lang="en-US" sz="3200" dirty="0" smtClean="0"/>
              <a:t>yields bottom line: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Deformation (uplift + faulting) at the top of the </a:t>
            </a:r>
            <a:r>
              <a:rPr lang="en-US" sz="2800" dirty="0" err="1" smtClean="0">
                <a:solidFill>
                  <a:srgbClr val="0000FF"/>
                </a:solidFill>
              </a:rPr>
              <a:t>Calabrian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slab edges is sustained dynamically by </a:t>
            </a:r>
            <a:r>
              <a:rPr lang="en-US" sz="2800" dirty="0" err="1" smtClean="0">
                <a:solidFill>
                  <a:srgbClr val="0000FF"/>
                </a:solidFill>
              </a:rPr>
              <a:t>Toroidal</a:t>
            </a:r>
            <a:r>
              <a:rPr lang="en-US" sz="2800" dirty="0" smtClean="0">
                <a:solidFill>
                  <a:srgbClr val="0000FF"/>
                </a:solidFill>
              </a:rPr>
              <a:t> flow in the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mantle, excited at the edges by the retreat and steepening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of the narrow </a:t>
            </a:r>
            <a:r>
              <a:rPr lang="en-US" sz="2800" dirty="0" err="1" smtClean="0">
                <a:solidFill>
                  <a:srgbClr val="0000FF"/>
                </a:solidFill>
              </a:rPr>
              <a:t>Calabrian</a:t>
            </a:r>
            <a:r>
              <a:rPr lang="en-US" sz="2800" dirty="0" smtClean="0">
                <a:solidFill>
                  <a:srgbClr val="0000FF"/>
                </a:solidFill>
              </a:rPr>
              <a:t> slab. 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This, in turn, sets up decompression melting which feeds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the active Mt. Etna volcano.</a:t>
            </a:r>
          </a:p>
        </p:txBody>
      </p:sp>
    </p:spTree>
    <p:extLst>
      <p:ext uri="{BB962C8B-B14F-4D97-AF65-F5344CB8AC3E}">
        <p14:creationId xmlns:p14="http://schemas.microsoft.com/office/powerpoint/2010/main" val="32896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20 at 10.4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95400"/>
            <a:ext cx="3114224" cy="5285409"/>
          </a:xfrm>
          <a:prstGeom prst="rect">
            <a:avLst/>
          </a:prstGeom>
        </p:spPr>
      </p:pic>
      <p:pic>
        <p:nvPicPr>
          <p:cNvPr id="4" name="Picture 3" descr="Screen Shot 2015-05-20 at 10.42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620000" cy="1181100"/>
          </a:xfrm>
          <a:prstGeom prst="rect">
            <a:avLst/>
          </a:prstGeom>
        </p:spPr>
      </p:pic>
      <p:pic>
        <p:nvPicPr>
          <p:cNvPr id="6" name="Picture 5" descr="Screen Shot 2015-05-20 at 10.44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491909"/>
            <a:ext cx="68961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66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0 at 10.43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553200" cy="5231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127" y="228600"/>
            <a:ext cx="8929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Two highest topographic elements (Olympics and </a:t>
            </a:r>
            <a:r>
              <a:rPr lang="en-US" sz="2800" dirty="0" err="1" smtClean="0"/>
              <a:t>Klamaths</a:t>
            </a:r>
            <a:r>
              <a:rPr lang="en-US" sz="2800" dirty="0" smtClean="0"/>
              <a:t>)</a:t>
            </a:r>
          </a:p>
          <a:p>
            <a:pPr algn="ctr"/>
            <a:r>
              <a:rPr lang="en-US" sz="2800" dirty="0" smtClean="0"/>
              <a:t> are underlying by youngest slabs.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840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0 at 10.5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0800"/>
            <a:ext cx="7327900" cy="355600"/>
          </a:xfrm>
          <a:prstGeom prst="rect">
            <a:avLst/>
          </a:prstGeom>
        </p:spPr>
      </p:pic>
      <p:pic>
        <p:nvPicPr>
          <p:cNvPr id="3" name="Picture 2" descr="Screen Shot 2015-05-20 at 10.53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010400" cy="135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200400"/>
            <a:ext cx="5257800" cy="3505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River incision above </a:t>
            </a:r>
            <a:r>
              <a:rPr lang="en-US" dirty="0" err="1" smtClean="0"/>
              <a:t>Subduction</a:t>
            </a:r>
            <a:r>
              <a:rPr lang="en-US" dirty="0" smtClean="0"/>
              <a:t> Zones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57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0 at 10.5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7327900" cy="355600"/>
          </a:xfrm>
          <a:prstGeom prst="rect">
            <a:avLst/>
          </a:prstGeom>
        </p:spPr>
      </p:pic>
      <p:pic>
        <p:nvPicPr>
          <p:cNvPr id="3" name="Picture 2" descr="Screen Shot 2015-05-20 at 10.53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010400" cy="135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43200"/>
            <a:ext cx="5257800" cy="3505200"/>
          </a:xfrm>
          <a:prstGeom prst="rect">
            <a:avLst/>
          </a:prstGeom>
        </p:spPr>
      </p:pic>
      <p:pic>
        <p:nvPicPr>
          <p:cNvPr id="6" name="Picture 5" descr="Screen Shot 2015-05-20 at 10.54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69160"/>
            <a:ext cx="3048000" cy="45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67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20 at 10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0"/>
            <a:ext cx="5095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3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0 at 10.55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8100"/>
            <a:ext cx="80899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0 at 10.5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7327900" cy="355600"/>
          </a:xfrm>
          <a:prstGeom prst="rect">
            <a:avLst/>
          </a:prstGeom>
        </p:spPr>
      </p:pic>
      <p:pic>
        <p:nvPicPr>
          <p:cNvPr id="3" name="Picture 2" descr="Screen Shot 2015-05-20 at 10.53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010400" cy="135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209800"/>
            <a:ext cx="8985979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Bottom line conclusions: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Pattern in incision associated with patterns of differential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permanent strain accumulation along Cascadia </a:t>
            </a:r>
            <a:r>
              <a:rPr lang="en-US" sz="2800" dirty="0" err="1" smtClean="0">
                <a:solidFill>
                  <a:srgbClr val="0000FF"/>
                </a:solidFill>
              </a:rPr>
              <a:t>subduction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Zone.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u="sng" dirty="0" smtClean="0">
                <a:solidFill>
                  <a:srgbClr val="0000FF"/>
                </a:solidFill>
              </a:rPr>
              <a:t>Potential causes: </a:t>
            </a:r>
            <a:r>
              <a:rPr lang="en-US" sz="2800" dirty="0" smtClean="0">
                <a:solidFill>
                  <a:srgbClr val="0000FF"/>
                </a:solidFill>
              </a:rPr>
              <a:t>differences in seismic moment release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during individual earthquakes; changes in plate geometry or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rates of wedge accretion; segmentation of earthquake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ruptures; deformation on active structures in the NA Plate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 and wedge</a:t>
            </a:r>
          </a:p>
        </p:txBody>
      </p:sp>
    </p:spTree>
    <p:extLst>
      <p:ext uri="{BB962C8B-B14F-4D97-AF65-F5344CB8AC3E}">
        <p14:creationId xmlns:p14="http://schemas.microsoft.com/office/powerpoint/2010/main" val="2322531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0 at 10.5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7327900" cy="355600"/>
          </a:xfrm>
          <a:prstGeom prst="rect">
            <a:avLst/>
          </a:prstGeom>
        </p:spPr>
      </p:pic>
      <p:pic>
        <p:nvPicPr>
          <p:cNvPr id="3" name="Picture 2" descr="Screen Shot 2015-05-20 at 10.53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010400" cy="135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209800"/>
            <a:ext cx="8783123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Bottom line conclusions: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Patterns of incision differ along strike. Near latitude of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Newport, OR. A steep gradient divides a region of higher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rates (0.6 – 0.9 mm/</a:t>
            </a:r>
            <a:r>
              <a:rPr lang="en-US" sz="2800" dirty="0" err="1" smtClean="0">
                <a:solidFill>
                  <a:srgbClr val="0000FF"/>
                </a:solidFill>
              </a:rPr>
              <a:t>yr</a:t>
            </a:r>
            <a:r>
              <a:rPr lang="en-US" sz="2800" dirty="0" smtClean="0">
                <a:solidFill>
                  <a:srgbClr val="0000FF"/>
                </a:solidFill>
              </a:rPr>
              <a:t>) in the northern Coast Range from a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region of lower rates (0.1 – 0.3 mm/</a:t>
            </a:r>
            <a:r>
              <a:rPr lang="en-US" sz="2800" dirty="0" err="1" smtClean="0">
                <a:solidFill>
                  <a:srgbClr val="0000FF"/>
                </a:solidFill>
              </a:rPr>
              <a:t>yr</a:t>
            </a:r>
            <a:r>
              <a:rPr lang="en-US" sz="2800" dirty="0" smtClean="0">
                <a:solidFill>
                  <a:srgbClr val="0000FF"/>
                </a:solidFill>
              </a:rPr>
              <a:t>) in central Coast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Range.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This gradient is coincident with abrupt changes in marine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terrace uplift rates and location of Q faults.</a:t>
            </a:r>
          </a:p>
        </p:txBody>
      </p:sp>
    </p:spTree>
    <p:extLst>
      <p:ext uri="{BB962C8B-B14F-4D97-AF65-F5344CB8AC3E}">
        <p14:creationId xmlns:p14="http://schemas.microsoft.com/office/powerpoint/2010/main" val="132688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0 at 10.58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340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4114800"/>
            <a:ext cx="62760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rgbClr val="0000FF"/>
                </a:solidFill>
              </a:rPr>
              <a:t>Slope-Area Analysis</a:t>
            </a: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rgbClr val="0000FF"/>
                </a:solidFill>
              </a:rPr>
              <a:t>River Form Analysis</a:t>
            </a: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rgbClr val="0000FF"/>
                </a:solidFill>
              </a:rPr>
              <a:t>Lithology is important too!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73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534400" cy="1752600"/>
          </a:xfrm>
        </p:spPr>
        <p:txBody>
          <a:bodyPr>
            <a:noAutofit/>
          </a:bodyPr>
          <a:lstStyle/>
          <a:p>
            <a:pPr marL="457200" indent="-457200">
              <a:buFontTx/>
              <a:buChar char="-"/>
            </a:pPr>
            <a:r>
              <a:rPr lang="en-US" sz="4000" dirty="0" smtClean="0">
                <a:solidFill>
                  <a:srgbClr val="0000FF"/>
                </a:solidFill>
              </a:rPr>
              <a:t>Topography</a:t>
            </a:r>
          </a:p>
          <a:p>
            <a:pPr marL="457200" indent="-457200">
              <a:buFontTx/>
              <a:buChar char="-"/>
            </a:pPr>
            <a:r>
              <a:rPr lang="en-US" sz="4000" dirty="0" smtClean="0">
                <a:solidFill>
                  <a:srgbClr val="0000FF"/>
                </a:solidFill>
              </a:rPr>
              <a:t>River Incision</a:t>
            </a:r>
          </a:p>
          <a:p>
            <a:pPr marL="457200" indent="-457200">
              <a:buFontTx/>
              <a:buChar char="-"/>
            </a:pPr>
            <a:r>
              <a:rPr lang="en-US" sz="4000" dirty="0" err="1" smtClean="0">
                <a:solidFill>
                  <a:srgbClr val="0000FF"/>
                </a:solidFill>
              </a:rPr>
              <a:t>Hillslopes</a:t>
            </a:r>
            <a:r>
              <a:rPr lang="en-US" sz="4000" dirty="0" smtClean="0">
                <a:solidFill>
                  <a:srgbClr val="0000FF"/>
                </a:solidFill>
              </a:rPr>
              <a:t> (seismically – induced landslides)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43000"/>
            <a:ext cx="6705600" cy="28878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-152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Geomorphology/Landscape Evolution in </a:t>
            </a:r>
            <a:r>
              <a:rPr lang="en-US" dirty="0" err="1" smtClean="0"/>
              <a:t>Subduction</a:t>
            </a:r>
            <a:r>
              <a:rPr lang="en-US" dirty="0" smtClean="0"/>
              <a:t> Zone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4993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228600"/>
            <a:ext cx="8263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rgbClr val="0000FF"/>
                </a:solidFill>
              </a:rPr>
              <a:t>Stream-profile (Slope-Area) Analysis</a:t>
            </a:r>
          </a:p>
        </p:txBody>
      </p:sp>
      <p:pic>
        <p:nvPicPr>
          <p:cNvPr id="2" name="Picture 1" descr="Screen Shot 2015-05-20 at 11.19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318000" cy="4762500"/>
          </a:xfrm>
          <a:prstGeom prst="rect">
            <a:avLst/>
          </a:prstGeom>
        </p:spPr>
      </p:pic>
      <p:pic>
        <p:nvPicPr>
          <p:cNvPr id="3" name="Picture 2" descr="Screen Shot 2015-05-20 at 11.19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114800" cy="5115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6248400"/>
            <a:ext cx="18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Duvall et al.,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9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20 at 10.59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7585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97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Hillslopes</a:t>
            </a:r>
            <a:r>
              <a:rPr lang="en-US" dirty="0" smtClean="0"/>
              <a:t> above </a:t>
            </a:r>
            <a:r>
              <a:rPr lang="en-US" dirty="0" err="1" smtClean="0"/>
              <a:t>Subduction</a:t>
            </a:r>
            <a:r>
              <a:rPr lang="en-US" dirty="0" smtClean="0"/>
              <a:t> Zones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7924800" cy="4457700"/>
          </a:xfrm>
          <a:prstGeom prst="rect">
            <a:avLst/>
          </a:prstGeom>
        </p:spPr>
      </p:pic>
      <p:pic>
        <p:nvPicPr>
          <p:cNvPr id="5" name="Picture 4" descr="Screen Shot 2015-05-20 at 11.11.2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" b="13112"/>
          <a:stretch/>
        </p:blipFill>
        <p:spPr>
          <a:xfrm>
            <a:off x="152400" y="5181600"/>
            <a:ext cx="7848600" cy="1601306"/>
          </a:xfrm>
          <a:prstGeom prst="rect">
            <a:avLst/>
          </a:prstGeom>
        </p:spPr>
      </p:pic>
      <p:pic>
        <p:nvPicPr>
          <p:cNvPr id="6" name="Picture 5" descr="Screen Shot 2015-05-20 at 11.10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24638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11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84789" y="3314899"/>
            <a:ext cx="257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Pakistan, 2005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95025" y="23862"/>
            <a:ext cx="200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Nepal, 2011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28550" y="11005"/>
            <a:ext cx="3482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Taiwan, 2010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4688" y="3308726"/>
            <a:ext cx="4284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Sichuan, China  2008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88" y="630507"/>
            <a:ext cx="3261944" cy="2675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737" y="711468"/>
            <a:ext cx="3890210" cy="2594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052" y="3944129"/>
            <a:ext cx="3979915" cy="2708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01" y="3944129"/>
            <a:ext cx="4062830" cy="270855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1219200"/>
            <a:ext cx="8026400" cy="4483100"/>
            <a:chOff x="457200" y="1219200"/>
            <a:chExt cx="8026400" cy="4483100"/>
          </a:xfrm>
        </p:grpSpPr>
        <p:pic>
          <p:nvPicPr>
            <p:cNvPr id="4" name="Picture 3" descr="Screen Shot 2015-05-20 at 10.02.31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19200"/>
              <a:ext cx="8026400" cy="44831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95600" y="1295400"/>
              <a:ext cx="3861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</a:rPr>
                <a:t>2015 Nepal earthquakes!</a:t>
              </a:r>
              <a:endParaRPr lang="en-US" sz="28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89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6315" y="106942"/>
            <a:ext cx="640347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Calibri"/>
                <a:ea typeface="ＭＳ Ｐゴシック" charset="0"/>
                <a:cs typeface="Calibri"/>
              </a:rPr>
              <a:t>Seismically-induced landslides:</a:t>
            </a:r>
            <a:br>
              <a:rPr lang="en-US" sz="4000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sz="4000" dirty="0" smtClean="0">
                <a:latin typeface="Calibri"/>
                <a:ea typeface="ＭＳ Ｐゴシック" charset="0"/>
                <a:cs typeface="Calibri"/>
              </a:rPr>
              <a:t>some sobering hazard statistics</a:t>
            </a:r>
            <a:endParaRPr lang="en-US" sz="4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8490" y="1249941"/>
            <a:ext cx="9045510" cy="5166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Historical accounts from as long ago as 1783 reveal the importance of seismic shaking as a landslide trigger and the potential for devastating destruction resulting from this process.</a:t>
            </a:r>
          </a:p>
          <a:p>
            <a:pPr algn="l"/>
            <a:endParaRPr lang="en-US" sz="2800" dirty="0">
              <a:solidFill>
                <a:srgbClr val="0000FF"/>
              </a:solidFill>
            </a:endParaRPr>
          </a:p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Ex 1: M7.9 earthquake in Rio Santa region of Peru on May 31, 1970: landslides killed more than 18,000 people (</a:t>
            </a:r>
            <a:r>
              <a:rPr lang="en-US" sz="2800" dirty="0" err="1" smtClean="0">
                <a:solidFill>
                  <a:srgbClr val="0000FF"/>
                </a:solidFill>
              </a:rPr>
              <a:t>Plafker</a:t>
            </a:r>
            <a:r>
              <a:rPr lang="en-US" sz="2800" dirty="0" smtClean="0">
                <a:solidFill>
                  <a:srgbClr val="0000FF"/>
                </a:solidFill>
              </a:rPr>
              <a:t> et al., 1971)</a:t>
            </a:r>
          </a:p>
          <a:p>
            <a:pPr algn="l"/>
            <a:endParaRPr lang="en-US" sz="2800" dirty="0">
              <a:solidFill>
                <a:srgbClr val="0000FF"/>
              </a:solidFill>
            </a:endParaRPr>
          </a:p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Ex 2: 1920 M7.8 </a:t>
            </a:r>
            <a:r>
              <a:rPr lang="en-US" sz="2800" dirty="0" err="1" smtClean="0">
                <a:solidFill>
                  <a:srgbClr val="0000FF"/>
                </a:solidFill>
              </a:rPr>
              <a:t>Haiyuan</a:t>
            </a:r>
            <a:r>
              <a:rPr lang="en-US" sz="2800" dirty="0" smtClean="0">
                <a:solidFill>
                  <a:srgbClr val="0000FF"/>
                </a:solidFill>
              </a:rPr>
              <a:t> earthquake in China – landslides in loess buried as many as 100,000 people (Zhang and Wang, 2007)</a:t>
            </a:r>
          </a:p>
          <a:p>
            <a:pPr algn="l"/>
            <a:endParaRPr lang="en-US" sz="2800" dirty="0" smtClean="0">
              <a:solidFill>
                <a:srgbClr val="0000FF"/>
              </a:solidFill>
            </a:endParaRPr>
          </a:p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Ex 3: 25,500 out of the 87,350 total deaths from the M7.6 Kashmir earthquake (2005) occurred as a result of </a:t>
            </a:r>
            <a:r>
              <a:rPr lang="en-US" sz="2800" dirty="0" err="1" smtClean="0">
                <a:solidFill>
                  <a:srgbClr val="0000FF"/>
                </a:solidFill>
              </a:rPr>
              <a:t>coseismic</a:t>
            </a:r>
            <a:r>
              <a:rPr lang="en-US" sz="2800" dirty="0" smtClean="0">
                <a:solidFill>
                  <a:srgbClr val="0000FF"/>
                </a:solidFill>
              </a:rPr>
              <a:t> landslide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045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6315" y="106942"/>
            <a:ext cx="640347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Calibri"/>
                <a:ea typeface="ＭＳ Ｐゴシック" charset="0"/>
                <a:cs typeface="Calibri"/>
              </a:rPr>
              <a:t>Seismically-induced landslides:</a:t>
            </a:r>
            <a:br>
              <a:rPr lang="en-US" sz="4000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sz="4000" dirty="0" smtClean="0">
                <a:latin typeface="Calibri"/>
                <a:ea typeface="ＭＳ Ｐゴシック" charset="0"/>
                <a:cs typeface="Calibri"/>
              </a:rPr>
              <a:t>some sobering hazard statistics</a:t>
            </a:r>
            <a:endParaRPr lang="en-US" sz="4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8490" y="1249941"/>
            <a:ext cx="9045510" cy="5166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May 12, 2008 M7.9 </a:t>
            </a:r>
            <a:r>
              <a:rPr lang="en-US" sz="2800" dirty="0" err="1" smtClean="0">
                <a:solidFill>
                  <a:srgbClr val="0000FF"/>
                </a:solidFill>
              </a:rPr>
              <a:t>Wenquan</a:t>
            </a:r>
            <a:r>
              <a:rPr lang="en-US" sz="2800" dirty="0" smtClean="0">
                <a:solidFill>
                  <a:srgbClr val="0000FF"/>
                </a:solidFill>
              </a:rPr>
              <a:t> earthquake in China earthquake triggered ground failure included (</a:t>
            </a:r>
            <a:r>
              <a:rPr lang="en-US" sz="2800" dirty="0" err="1" smtClean="0">
                <a:solidFill>
                  <a:srgbClr val="0000FF"/>
                </a:solidFill>
              </a:rPr>
              <a:t>Ouimet</a:t>
            </a:r>
            <a:r>
              <a:rPr lang="en-US" sz="2800" dirty="0" smtClean="0">
                <a:solidFill>
                  <a:srgbClr val="0000FF"/>
                </a:solidFill>
              </a:rPr>
              <a:t>, 2009):</a:t>
            </a:r>
          </a:p>
          <a:p>
            <a:pPr algn="l"/>
            <a:endParaRPr lang="en-US" sz="2800" dirty="0">
              <a:solidFill>
                <a:srgbClr val="0000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Burial of infrastructure preventing quick access to affected areas;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River flooding associated with emplacement and breach of landslide dams;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Erosion and flooding associated with the redistribution of unconsolidated landslide material as rivers reestablish course;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Overall increase in river sediment flux in general; 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Destabilization of </a:t>
            </a:r>
            <a:r>
              <a:rPr lang="en-US" sz="2800" dirty="0" err="1" smtClean="0">
                <a:solidFill>
                  <a:srgbClr val="0000FF"/>
                </a:solidFill>
              </a:rPr>
              <a:t>hillslopes</a:t>
            </a:r>
            <a:r>
              <a:rPr lang="en-US" sz="2800" dirty="0" smtClean="0">
                <a:solidFill>
                  <a:srgbClr val="0000FF"/>
                </a:solidFill>
              </a:rPr>
              <a:t> that increases the risk of future failure.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3" name="Picture 2" descr="Screen Shot 2015-05-20 at 10.08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62400"/>
            <a:ext cx="1638300" cy="2222500"/>
          </a:xfrm>
          <a:prstGeom prst="rect">
            <a:avLst/>
          </a:prstGeom>
        </p:spPr>
      </p:pic>
      <p:pic>
        <p:nvPicPr>
          <p:cNvPr id="4" name="Picture 3" descr="Screen Shot 2015-05-20 at 10.08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895600"/>
            <a:ext cx="1295400" cy="825500"/>
          </a:xfrm>
          <a:prstGeom prst="rect">
            <a:avLst/>
          </a:prstGeom>
        </p:spPr>
      </p:pic>
      <p:pic>
        <p:nvPicPr>
          <p:cNvPr id="6" name="Picture 5" descr="Screen Shot 2015-05-20 at 10.07.5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958645"/>
          </a:xfrm>
          <a:prstGeom prst="rect">
            <a:avLst/>
          </a:prstGeom>
        </p:spPr>
      </p:pic>
      <p:pic>
        <p:nvPicPr>
          <p:cNvPr id="8" name="Picture 7" descr="Screen Shot 2015-05-20 at 10.07.4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38400"/>
            <a:ext cx="5486400" cy="4273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6179643"/>
            <a:ext cx="232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Dr. Dan </a:t>
            </a:r>
            <a:r>
              <a:rPr lang="en-US" dirty="0" err="1" smtClean="0"/>
              <a:t>Shugar</a:t>
            </a:r>
            <a:endParaRPr lang="en-US" dirty="0" smtClean="0"/>
          </a:p>
          <a:p>
            <a:pPr algn="ctr"/>
            <a:r>
              <a:rPr lang="en-US" dirty="0" smtClean="0"/>
              <a:t>UW Tacoma (fall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440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9954" y="4531894"/>
            <a:ext cx="246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2/8/2010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 Canada-Flintridge, 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3-05-22 at 12.38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6432"/>
            <a:ext cx="8724677" cy="410037"/>
          </a:xfrm>
          <a:prstGeom prst="rect">
            <a:avLst/>
          </a:prstGeom>
        </p:spPr>
      </p:pic>
      <p:pic>
        <p:nvPicPr>
          <p:cNvPr id="4" name="Picture 3" descr="Screen Shot 2013-05-22 at 12.38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56"/>
            <a:ext cx="9144000" cy="1468016"/>
          </a:xfrm>
          <a:prstGeom prst="rect">
            <a:avLst/>
          </a:prstGeom>
        </p:spPr>
      </p:pic>
      <p:pic>
        <p:nvPicPr>
          <p:cNvPr id="7" name="Picture 6" descr="Screen Shot 2013-05-22 at 8.06.44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5" t="17820" r="8829" b="50269"/>
          <a:stretch/>
        </p:blipFill>
        <p:spPr>
          <a:xfrm>
            <a:off x="6010886" y="0"/>
            <a:ext cx="3034633" cy="2173643"/>
          </a:xfrm>
          <a:prstGeom prst="rect">
            <a:avLst/>
          </a:prstGeom>
        </p:spPr>
      </p:pic>
      <p:pic>
        <p:nvPicPr>
          <p:cNvPr id="5" name="Picture 4" descr="Screen Shot 2013-05-22 at 12.39.5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62" y="2655659"/>
            <a:ext cx="4569996" cy="42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432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9954" y="4531894"/>
            <a:ext cx="246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2/8/2010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 Canada-Flintridge, 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3-05-22 at 12.3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2" y="356937"/>
            <a:ext cx="7696869" cy="57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11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 Waves and </a:t>
            </a:r>
            <a:r>
              <a:rPr lang="en-US" dirty="0" smtClean="0"/>
              <a:t>Topography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1971 San Fernando Earthquake, Magnitude 6.6</a:t>
            </a:r>
          </a:p>
          <a:p>
            <a:r>
              <a:rPr lang="en-US" dirty="0" smtClean="0"/>
              <a:t>Highest PGA seemed to occur in mountainous regions</a:t>
            </a:r>
          </a:p>
          <a:p>
            <a:pPr lvl="1"/>
            <a:r>
              <a:rPr lang="en-US" dirty="0" smtClean="0"/>
              <a:t>1.25g </a:t>
            </a:r>
            <a:r>
              <a:rPr lang="en-US" dirty="0"/>
              <a:t>recorded at Pacoima Dam in San Gabriel </a:t>
            </a:r>
            <a:r>
              <a:rPr lang="en-US" dirty="0" smtClean="0"/>
              <a:t>Mountains</a:t>
            </a:r>
          </a:p>
          <a:p>
            <a:r>
              <a:rPr lang="en-US" dirty="0" smtClean="0"/>
              <a:t> David </a:t>
            </a:r>
            <a:r>
              <a:rPr lang="en-US" dirty="0" err="1" smtClean="0"/>
              <a:t>Boore</a:t>
            </a:r>
            <a:r>
              <a:rPr lang="en-US" dirty="0" smtClean="0"/>
              <a:t> uses 2D </a:t>
            </a:r>
            <a:r>
              <a:rPr lang="en-US" dirty="0"/>
              <a:t>t</a:t>
            </a:r>
            <a:r>
              <a:rPr lang="en-US" dirty="0" smtClean="0"/>
              <a:t>opographic models</a:t>
            </a:r>
          </a:p>
          <a:p>
            <a:r>
              <a:rPr lang="en-US" dirty="0" smtClean="0"/>
              <a:t>Computes shear wave amplitude along different points in profile</a:t>
            </a:r>
          </a:p>
          <a:p>
            <a:r>
              <a:rPr lang="en-US" dirty="0" smtClean="0"/>
              <a:t>Compares amplitude to flat surface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46620" y="6324600"/>
            <a:ext cx="189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Boore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1972)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690688"/>
            <a:ext cx="4242752" cy="42427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14851" y="5883714"/>
            <a:ext cx="2458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  <a:latin typeface="Calibri"/>
              </a:rPr>
              <a:t>http://en.wikipedia.org/wiki/Pacoima_Dam</a:t>
            </a:r>
          </a:p>
        </p:txBody>
      </p:sp>
    </p:spTree>
    <p:extLst>
      <p:ext uri="{BB962C8B-B14F-4D97-AF65-F5344CB8AC3E}">
        <p14:creationId xmlns:p14="http://schemas.microsoft.com/office/powerpoint/2010/main" val="37747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Boore’s</a:t>
            </a:r>
            <a:r>
              <a:rPr lang="en-US" dirty="0" smtClean="0"/>
              <a:t>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Amplification is dependent on wavelength and width of topographic feature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Steeper topography causes more drastic amplification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Amplitude of SH waves increases near tops of ridges (up to +75%) and decreases near base of hillslope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This model reflects high PGA values at Pacoima Dam during the San Fernando earthquake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49" y="1825625"/>
            <a:ext cx="353020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28650" y="6127234"/>
            <a:ext cx="189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Boore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1972)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6718" y="6127237"/>
            <a:ext cx="363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Foam model of Pacoima Dam from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Anooshepoor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&amp;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Brune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1989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49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Topography above </a:t>
            </a:r>
            <a:r>
              <a:rPr lang="en-US" dirty="0" err="1" smtClean="0"/>
              <a:t>Subduction</a:t>
            </a:r>
            <a:r>
              <a:rPr lang="en-US" dirty="0" smtClean="0"/>
              <a:t> Zones</a:t>
            </a:r>
            <a:endParaRPr lang="en-US" dirty="0"/>
          </a:p>
        </p:txBody>
      </p:sp>
      <p:pic>
        <p:nvPicPr>
          <p:cNvPr id="4" name="Picture 3" descr="Screen Shot 2015-05-20 at 10.3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5422900" cy="4670948"/>
          </a:xfrm>
          <a:prstGeom prst="rect">
            <a:avLst/>
          </a:prstGeom>
        </p:spPr>
      </p:pic>
      <p:pic>
        <p:nvPicPr>
          <p:cNvPr id="5" name="Picture 4" descr="Screen Shot 2015-05-20 at 10.33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6489700" cy="135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971800"/>
            <a:ext cx="36576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wavelength &amp; amplitude of topographic features give clues to what is happening at depth &amp; help discriminate among geodynamic hypotheses.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61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5-22 at 12.52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808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2 at 12.51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1" y="0"/>
            <a:ext cx="5561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005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0 at 10.22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76200"/>
            <a:ext cx="8864600" cy="3784600"/>
          </a:xfrm>
          <a:prstGeom prst="rect">
            <a:avLst/>
          </a:prstGeom>
        </p:spPr>
      </p:pic>
      <p:pic>
        <p:nvPicPr>
          <p:cNvPr id="3" name="Picture 2" descr="Screen Shot 2015-05-20 at 10.22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57200"/>
            <a:ext cx="4546600" cy="3911600"/>
          </a:xfrm>
          <a:prstGeom prst="rect">
            <a:avLst/>
          </a:prstGeom>
        </p:spPr>
      </p:pic>
      <p:pic>
        <p:nvPicPr>
          <p:cNvPr id="5" name="Picture 4" descr="Screen Shot 2015-05-20 at 10.22.3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14800"/>
            <a:ext cx="4559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144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6315" y="106942"/>
            <a:ext cx="640347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Calibri"/>
                <a:ea typeface="ＭＳ Ｐゴシック" charset="0"/>
                <a:cs typeface="Calibri"/>
              </a:rPr>
              <a:t>Seismically-induced landslides</a:t>
            </a:r>
            <a:endParaRPr lang="en-US" sz="4000" dirty="0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16" y="1381058"/>
            <a:ext cx="7328568" cy="4042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1258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217"/>
          <a:stretch/>
        </p:blipFill>
        <p:spPr>
          <a:xfrm>
            <a:off x="0" y="14700"/>
            <a:ext cx="9144000" cy="39333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6115" y="9006"/>
            <a:ext cx="7488260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Impact" pitchFamily="34" charset="0"/>
              </a:rPr>
              <a:t>Seismically induced landslides</a:t>
            </a:r>
          </a:p>
        </p:txBody>
      </p:sp>
      <p:pic>
        <p:nvPicPr>
          <p:cNvPr id="5" name="Picture 4" descr="Screen Shot 2014-11-03 at 6.19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3453047"/>
            <a:ext cx="7041604" cy="3404953"/>
          </a:xfrm>
          <a:prstGeom prst="rect">
            <a:avLst/>
          </a:prstGeom>
        </p:spPr>
      </p:pic>
      <p:pic>
        <p:nvPicPr>
          <p:cNvPr id="3" name="Picture 2" descr="Screen Shot 2014-11-03 at 6.19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" y="5669914"/>
            <a:ext cx="1536700" cy="1193800"/>
          </a:xfrm>
          <a:prstGeom prst="rect">
            <a:avLst/>
          </a:prstGeom>
        </p:spPr>
      </p:pic>
      <p:pic>
        <p:nvPicPr>
          <p:cNvPr id="2" name="Picture 1" descr="Screen Shot 2014-11-03 at 6.19.3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34" y="5422900"/>
            <a:ext cx="33782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843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3962400"/>
            <a:ext cx="53693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Meiryo"/>
                <a:ea typeface="Meiryo"/>
                <a:cs typeface="Meiryo"/>
              </a:rPr>
              <a:t>Background &amp; Motivation: </a:t>
            </a:r>
            <a:endParaRPr lang="en-US" sz="3200" dirty="0">
              <a:solidFill>
                <a:prstClr val="black"/>
              </a:solidFill>
              <a:latin typeface="Meiryo"/>
              <a:ea typeface="Meiryo"/>
              <a:cs typeface="Meiry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4800600"/>
            <a:ext cx="906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prstClr val="black"/>
                </a:solidFill>
                <a:latin typeface="Meiyo"/>
                <a:cs typeface="Meiyo"/>
              </a:rPr>
              <a:t>Review of the current global seismic-landslide inventory shows that moderate-to-large earthquakes trigger 1000s of landslides over regions that can exceed (10,000 km2) (Keefer, 1984), resulting in a crude scaling between moment magnitude and landslide sediment volume (Keefer 1994; Malamud et al., 2004).</a:t>
            </a:r>
            <a:endParaRPr lang="en-US" sz="2000" dirty="0">
              <a:solidFill>
                <a:prstClr val="black"/>
              </a:solidFill>
              <a:latin typeface="Meiyo"/>
              <a:cs typeface="Meiy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679" y="6248400"/>
            <a:ext cx="819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u="sng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few tests of this in </a:t>
            </a:r>
            <a:r>
              <a:rPr lang="en-US" sz="2800" i="1" u="sng" dirty="0" err="1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subduction</a:t>
            </a:r>
            <a:r>
              <a:rPr lang="en-US" sz="2800" i="1" u="sng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 zone settings</a:t>
            </a:r>
            <a:r>
              <a:rPr lang="en-US" sz="2800" i="1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! </a:t>
            </a:r>
            <a:endParaRPr lang="en-US" sz="2800" i="1" dirty="0">
              <a:solidFill>
                <a:srgbClr val="0000FF"/>
              </a:solidFill>
              <a:latin typeface="Meiryo"/>
              <a:ea typeface="Meiryo"/>
              <a:cs typeface="Meiryo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37993" y="4933788"/>
            <a:ext cx="114407" cy="171611"/>
          </a:xfrm>
          <a:prstGeom prst="diamond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Screen Shot 2014-11-03 at 6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" y="0"/>
            <a:ext cx="8244408" cy="398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246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648200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prstClr val="black"/>
                </a:solidFill>
                <a:latin typeface="Meiyro"/>
                <a:cs typeface="Meiyro"/>
              </a:rPr>
              <a:t>Earthquake-induced landslide hazard has been traditionally analyzed at the site-specific scale. There is a growing interest in expanding seismic landslide hazard assessment to substantially larger spatial scales. </a:t>
            </a:r>
            <a:endParaRPr lang="en-US" sz="2000" dirty="0">
              <a:solidFill>
                <a:prstClr val="black"/>
              </a:solidFill>
              <a:latin typeface="Meiyro"/>
              <a:cs typeface="Meiy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prstClr val="black"/>
                </a:solidFill>
                <a:latin typeface="Meiyro"/>
                <a:ea typeface="Meiryo"/>
                <a:cs typeface="Meiyro"/>
              </a:rPr>
              <a:t>Implementation of analysis tools developed specifically to assess </a:t>
            </a:r>
            <a:r>
              <a:rPr lang="en-US" sz="2000" dirty="0" err="1" smtClean="0">
                <a:solidFill>
                  <a:prstClr val="black"/>
                </a:solidFill>
                <a:latin typeface="Meiyro"/>
                <a:ea typeface="Meiryo"/>
                <a:cs typeface="Meiyro"/>
              </a:rPr>
              <a:t>landsliding</a:t>
            </a:r>
            <a:r>
              <a:rPr lang="en-US" sz="2000" dirty="0" smtClean="0">
                <a:solidFill>
                  <a:prstClr val="black"/>
                </a:solidFill>
                <a:latin typeface="Meiyro"/>
                <a:ea typeface="Meiryo"/>
                <a:cs typeface="Meiyro"/>
              </a:rPr>
              <a:t> related to </a:t>
            </a:r>
            <a:r>
              <a:rPr lang="en-US" sz="2000" dirty="0" err="1" smtClean="0">
                <a:solidFill>
                  <a:prstClr val="black"/>
                </a:solidFill>
                <a:latin typeface="Meiyro"/>
                <a:ea typeface="Meiryo"/>
                <a:cs typeface="Meiyro"/>
              </a:rPr>
              <a:t>subduction</a:t>
            </a:r>
            <a:r>
              <a:rPr lang="en-US" sz="2000" dirty="0" smtClean="0">
                <a:solidFill>
                  <a:prstClr val="black"/>
                </a:solidFill>
                <a:latin typeface="Meiyro"/>
                <a:ea typeface="Meiryo"/>
                <a:cs typeface="Meiyro"/>
              </a:rPr>
              <a:t> zone earthquakes would greatly aid the Puget Sound community in planning and response to future Cascadia events!</a:t>
            </a:r>
            <a:endParaRPr lang="en-US" sz="2000" dirty="0">
              <a:solidFill>
                <a:prstClr val="black"/>
              </a:solidFill>
              <a:latin typeface="Meiyro"/>
              <a:ea typeface="Meiryo"/>
              <a:cs typeface="Meiy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962400"/>
            <a:ext cx="53693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Meiryo"/>
                <a:ea typeface="Meiryo"/>
                <a:cs typeface="Meiryo"/>
              </a:rPr>
              <a:t>Background &amp; Motivation: </a:t>
            </a:r>
            <a:endParaRPr lang="en-US" sz="3200" dirty="0">
              <a:solidFill>
                <a:prstClr val="black"/>
              </a:solidFill>
              <a:latin typeface="Meiryo"/>
              <a:ea typeface="Meiryo"/>
              <a:cs typeface="Meiryo"/>
            </a:endParaRPr>
          </a:p>
        </p:txBody>
      </p:sp>
      <p:pic>
        <p:nvPicPr>
          <p:cNvPr id="8" name="Picture 7" descr="Screen Shot 2014-11-03 at 6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" y="0"/>
            <a:ext cx="8244408" cy="398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447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" y="4495800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We will develop a statistical model to consider large magnitude earthquake-induced landslide hazards associated with </a:t>
            </a:r>
            <a:r>
              <a:rPr lang="en-US" sz="2800" i="1" dirty="0" err="1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subduction</a:t>
            </a:r>
            <a:r>
              <a:rPr lang="en-US" sz="2800" i="1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 zone earthquakes in Cascadia and in other locations.</a:t>
            </a:r>
            <a:endParaRPr lang="en-US" sz="2800" i="1" dirty="0">
              <a:solidFill>
                <a:srgbClr val="0000FF"/>
              </a:solidFill>
              <a:latin typeface="Meiryo"/>
              <a:ea typeface="Meiryo"/>
              <a:cs typeface="Meiryo"/>
            </a:endParaRPr>
          </a:p>
        </p:txBody>
      </p:sp>
      <p:pic>
        <p:nvPicPr>
          <p:cNvPr id="7" name="Picture 6" descr="Screen Shot 2014-11-03 at 6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" y="0"/>
            <a:ext cx="8244408" cy="398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903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24" y="990600"/>
            <a:ext cx="9144000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300" dirty="0" smtClean="0">
                <a:solidFill>
                  <a:prstClr val="black"/>
                </a:solidFill>
                <a:latin typeface="Meiyro"/>
                <a:cs typeface="Meiyro"/>
              </a:rPr>
              <a:t>Formulate, train, and optimize a logistic regression-predictive model using a database of landslides triggered by M9 </a:t>
            </a:r>
            <a:r>
              <a:rPr lang="en-US" sz="2300" dirty="0" err="1" smtClean="0">
                <a:solidFill>
                  <a:prstClr val="black"/>
                </a:solidFill>
                <a:latin typeface="Meiyro"/>
                <a:cs typeface="Meiyro"/>
              </a:rPr>
              <a:t>Tohuku</a:t>
            </a:r>
            <a:r>
              <a:rPr lang="en-US" sz="2300" dirty="0" smtClean="0">
                <a:solidFill>
                  <a:prstClr val="black"/>
                </a:solidFill>
                <a:latin typeface="Meiyro"/>
                <a:cs typeface="Meiyro"/>
              </a:rPr>
              <a:t>, Japan Earthquake (</a:t>
            </a:r>
            <a:r>
              <a:rPr lang="en-US" sz="2300" dirty="0" err="1" smtClean="0">
                <a:solidFill>
                  <a:prstClr val="black"/>
                </a:solidFill>
                <a:latin typeface="Meiyro"/>
                <a:cs typeface="Meiyro"/>
              </a:rPr>
              <a:t>Wartman</a:t>
            </a:r>
            <a:r>
              <a:rPr lang="en-US" sz="2300" dirty="0" smtClean="0">
                <a:solidFill>
                  <a:prstClr val="black"/>
                </a:solidFill>
                <a:latin typeface="Meiyro"/>
                <a:cs typeface="Meiyro"/>
              </a:rPr>
              <a:t> et al., 2013).</a:t>
            </a:r>
          </a:p>
          <a:p>
            <a:pPr marL="285750" indent="-285750">
              <a:buFont typeface="Arial"/>
              <a:buChar char="•"/>
            </a:pPr>
            <a:endParaRPr lang="en-US" sz="2300" dirty="0" smtClean="0">
              <a:solidFill>
                <a:prstClr val="black"/>
              </a:solidFill>
              <a:latin typeface="Meiyro"/>
              <a:cs typeface="Meiyro"/>
            </a:endParaRPr>
          </a:p>
          <a:p>
            <a:pPr marL="285750" indent="-285750">
              <a:buFont typeface="Arial"/>
              <a:buChar char="•"/>
            </a:pPr>
            <a:r>
              <a:rPr lang="en-US" sz="2300" dirty="0" smtClean="0">
                <a:solidFill>
                  <a:prstClr val="black"/>
                </a:solidFill>
                <a:latin typeface="Meiyro"/>
                <a:cs typeface="Meiyro"/>
              </a:rPr>
              <a:t>Produce a detailed landslide inventory for the greater Puget Sound region using </a:t>
            </a:r>
            <a:r>
              <a:rPr lang="en-US" sz="2300" dirty="0" err="1" smtClean="0">
                <a:solidFill>
                  <a:prstClr val="black"/>
                </a:solidFill>
                <a:latin typeface="Meiyro"/>
                <a:cs typeface="Meiyro"/>
              </a:rPr>
              <a:t>LiDAR</a:t>
            </a:r>
            <a:r>
              <a:rPr lang="en-US" sz="2300" dirty="0" smtClean="0">
                <a:solidFill>
                  <a:prstClr val="black"/>
                </a:solidFill>
                <a:latin typeface="Meiyro"/>
                <a:cs typeface="Meiyro"/>
              </a:rPr>
              <a:t> data, field observations, and geochronology to place age limits on larger, deep-seated landslides.</a:t>
            </a:r>
          </a:p>
          <a:p>
            <a:pPr marL="285750" indent="-285750">
              <a:buFont typeface="Arial"/>
              <a:buChar char="•"/>
            </a:pPr>
            <a:endParaRPr lang="en-US" sz="2300" dirty="0" smtClean="0">
              <a:solidFill>
                <a:prstClr val="black"/>
              </a:solidFill>
              <a:latin typeface="Meiyro"/>
              <a:cs typeface="Meiyro"/>
            </a:endParaRPr>
          </a:p>
          <a:p>
            <a:pPr marL="285750" indent="-285750">
              <a:buFont typeface="Arial"/>
              <a:buChar char="•"/>
            </a:pPr>
            <a:r>
              <a:rPr lang="en-US" sz="2300" dirty="0" smtClean="0">
                <a:solidFill>
                  <a:prstClr val="black"/>
                </a:solidFill>
                <a:latin typeface="Meiyro"/>
                <a:cs typeface="Meiyro"/>
              </a:rPr>
              <a:t>Independently assess model validity and accuracy by comparing prediction against landslides mapped from recent </a:t>
            </a:r>
            <a:r>
              <a:rPr lang="en-US" sz="2300" dirty="0" err="1" smtClean="0">
                <a:solidFill>
                  <a:prstClr val="black"/>
                </a:solidFill>
                <a:latin typeface="Meiyro"/>
                <a:cs typeface="Meiyro"/>
              </a:rPr>
              <a:t>subduction</a:t>
            </a:r>
            <a:r>
              <a:rPr lang="en-US" sz="2300" dirty="0" smtClean="0">
                <a:solidFill>
                  <a:prstClr val="black"/>
                </a:solidFill>
                <a:latin typeface="Meiyro"/>
                <a:cs typeface="Meiyro"/>
              </a:rPr>
              <a:t> events in Peru and older events in Cascadia (if we find them).</a:t>
            </a:r>
          </a:p>
          <a:p>
            <a:pPr marL="285750" indent="-285750">
              <a:buFont typeface="Arial"/>
              <a:buChar char="•"/>
            </a:pPr>
            <a:endParaRPr lang="en-US" sz="2300" dirty="0" smtClean="0">
              <a:solidFill>
                <a:prstClr val="black"/>
              </a:solidFill>
              <a:latin typeface="Meiyro"/>
              <a:cs typeface="Meiyro"/>
            </a:endParaRPr>
          </a:p>
          <a:p>
            <a:pPr marL="285750" indent="-285750">
              <a:buFont typeface="Arial"/>
              <a:buChar char="•"/>
            </a:pPr>
            <a:r>
              <a:rPr lang="en-US" sz="2300" dirty="0" smtClean="0">
                <a:solidFill>
                  <a:prstClr val="black"/>
                </a:solidFill>
                <a:latin typeface="Meiyro"/>
                <a:cs typeface="Meiyro"/>
              </a:rPr>
              <a:t>Develop an integrated database for the Puget Sound region (including new landslide inventory, topographic, geologic, vegetation, and ground motion data) that will provide necessary input to the statistical model.</a:t>
            </a:r>
            <a:endParaRPr lang="en-US" sz="2300" dirty="0">
              <a:solidFill>
                <a:prstClr val="black"/>
              </a:solidFill>
              <a:latin typeface="Meiyro"/>
              <a:cs typeface="Meiy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244" y="152400"/>
            <a:ext cx="6715513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4200" spc="100" dirty="0" smtClean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Impact" pitchFamily="34" charset="0"/>
              </a:rPr>
              <a:t>M9 Landslides Project Goals</a:t>
            </a:r>
            <a:endParaRPr lang="en-US" sz="4200" spc="100" dirty="0">
              <a:ln>
                <a:solidFill>
                  <a:prstClr val="white"/>
                </a:solidFill>
              </a:ln>
              <a:solidFill>
                <a:prstClr val="black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744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2898" y="152400"/>
            <a:ext cx="7038205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schemeClr val="bg1"/>
                  </a:solidFill>
                </a:ln>
                <a:effectLst/>
                <a:latin typeface="Impact" pitchFamily="34" charset="0"/>
              </a:rPr>
              <a:t>Potential Research Outcomes</a:t>
            </a:r>
            <a:endParaRPr lang="en-US" sz="4200" spc="100" dirty="0">
              <a:ln>
                <a:solidFill>
                  <a:schemeClr val="bg1"/>
                </a:solidFill>
              </a:ln>
              <a:effectLst/>
              <a:latin typeface="Impact" pitchFamily="34" charset="0"/>
            </a:endParaRPr>
          </a:p>
        </p:txBody>
      </p:sp>
      <p:pic>
        <p:nvPicPr>
          <p:cNvPr id="5" name="Picture 4" descr="Screen Shot 2014-02-04 at 9.30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85244"/>
            <a:ext cx="6781800" cy="4772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33272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Example from 1994 Northridge Quake:</a:t>
            </a:r>
          </a:p>
          <a:p>
            <a:r>
              <a:rPr lang="en-US" sz="2400" i="1" dirty="0" err="1" smtClean="0">
                <a:latin typeface="Meiryo"/>
                <a:ea typeface="Meiryo"/>
                <a:cs typeface="Meiryo"/>
              </a:rPr>
              <a:t>Wartman</a:t>
            </a:r>
            <a:r>
              <a:rPr lang="en-US" sz="2400" i="1" dirty="0" smtClean="0">
                <a:latin typeface="Meiryo"/>
                <a:ea typeface="Meiryo"/>
                <a:cs typeface="Meiryo"/>
              </a:rPr>
              <a:t> and Gillespie “Statistical Modeling and Geospatial Simulation of Geologic Hazards”</a:t>
            </a:r>
          </a:p>
        </p:txBody>
      </p:sp>
    </p:spTree>
    <p:extLst>
      <p:ext uri="{BB962C8B-B14F-4D97-AF65-F5344CB8AC3E}">
        <p14:creationId xmlns:p14="http://schemas.microsoft.com/office/powerpoint/2010/main" val="25407594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20 at 10.33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489700" cy="135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20980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topography of the upper plate is complex b/c it is a product of a variety of processes operating at different spatial and temporal scales. Including: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Deep crustal </a:t>
            </a:r>
            <a:r>
              <a:rPr lang="en-US" sz="2800" dirty="0" err="1" smtClean="0">
                <a:solidFill>
                  <a:srgbClr val="0000FF"/>
                </a:solidFill>
              </a:rPr>
              <a:t>underplating</a:t>
            </a:r>
            <a:r>
              <a:rPr lang="en-US" sz="2800" dirty="0" smtClean="0">
                <a:solidFill>
                  <a:srgbClr val="0000FF"/>
                </a:solidFill>
              </a:rPr>
              <a:t>, flexural &amp; tectonic processes, and erosion.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82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2898" y="152400"/>
            <a:ext cx="7038205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schemeClr val="bg1"/>
                  </a:solidFill>
                </a:ln>
                <a:effectLst/>
                <a:latin typeface="Impact" pitchFamily="34" charset="0"/>
              </a:rPr>
              <a:t>Potential Research Outcomes</a:t>
            </a:r>
            <a:endParaRPr lang="en-US" sz="4200" spc="100" dirty="0">
              <a:ln>
                <a:solidFill>
                  <a:schemeClr val="bg1"/>
                </a:solidFill>
              </a:ln>
              <a:effectLst/>
              <a:latin typeface="Impact" pitchFamily="34" charset="0"/>
            </a:endParaRPr>
          </a:p>
        </p:txBody>
      </p:sp>
      <p:pic>
        <p:nvPicPr>
          <p:cNvPr id="2" name="Picture 1" descr="Screen Shot 2014-02-04 at 9.32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7835900" cy="4279900"/>
          </a:xfrm>
          <a:prstGeom prst="rect">
            <a:avLst/>
          </a:prstGeom>
        </p:spPr>
      </p:pic>
      <p:pic>
        <p:nvPicPr>
          <p:cNvPr id="5" name="Picture 4" descr="Screen Shot 2014-02-04 at 9.32.5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7"/>
          <a:stretch/>
        </p:blipFill>
        <p:spPr>
          <a:xfrm>
            <a:off x="685800" y="5410200"/>
            <a:ext cx="7886700" cy="7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382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2898" y="152400"/>
            <a:ext cx="7038205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schemeClr val="bg1"/>
                  </a:solidFill>
                </a:ln>
                <a:effectLst/>
                <a:latin typeface="Impact" pitchFamily="34" charset="0"/>
              </a:rPr>
              <a:t>Potential Research Outcomes</a:t>
            </a:r>
            <a:endParaRPr lang="en-US" sz="4200" spc="100" dirty="0">
              <a:ln>
                <a:solidFill>
                  <a:schemeClr val="bg1"/>
                </a:solidFill>
              </a:ln>
              <a:effectLst/>
              <a:latin typeface="Impact" pitchFamily="34" charset="0"/>
            </a:endParaRPr>
          </a:p>
        </p:txBody>
      </p:sp>
      <p:pic>
        <p:nvPicPr>
          <p:cNvPr id="4" name="Picture 3" descr="Screen Shot 2014-02-04 at 9.32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505700" cy="5499100"/>
          </a:xfrm>
          <a:prstGeom prst="rect">
            <a:avLst/>
          </a:prstGeom>
        </p:spPr>
      </p:pic>
      <p:pic>
        <p:nvPicPr>
          <p:cNvPr id="5" name="Picture 4" descr="Screen Shot 2014-02-04 at 9.32.5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4"/>
          <a:stretch/>
        </p:blipFill>
        <p:spPr>
          <a:xfrm>
            <a:off x="1409700" y="1187342"/>
            <a:ext cx="6324600" cy="1667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4-02-04 at 9.58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0"/>
            <a:ext cx="79883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90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03 at 3.10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953000"/>
            <a:ext cx="5638800" cy="1757805"/>
          </a:xfrm>
          <a:prstGeom prst="rect">
            <a:avLst/>
          </a:prstGeom>
        </p:spPr>
      </p:pic>
      <p:pic>
        <p:nvPicPr>
          <p:cNvPr id="4" name="Picture 3" descr="Screen Shot 2014-02-03 at 3.10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14375"/>
            <a:ext cx="3276600" cy="2294920"/>
          </a:xfrm>
          <a:prstGeom prst="rect">
            <a:avLst/>
          </a:prstGeom>
        </p:spPr>
      </p:pic>
      <p:pic>
        <p:nvPicPr>
          <p:cNvPr id="5" name="Picture 4" descr="Screen Shot 2014-02-03 at 3.08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6028924" cy="1600200"/>
          </a:xfrm>
          <a:prstGeom prst="rect">
            <a:avLst/>
          </a:prstGeom>
        </p:spPr>
      </p:pic>
      <p:pic>
        <p:nvPicPr>
          <p:cNvPr id="6" name="Picture 5" descr="Screen Shot 2014-02-03 at 3.13.0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667000"/>
            <a:ext cx="2819400" cy="2193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2898" y="152400"/>
            <a:ext cx="7038205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schemeClr val="bg1"/>
                  </a:solidFill>
                </a:ln>
                <a:effectLst/>
                <a:latin typeface="Impact" pitchFamily="34" charset="0"/>
              </a:rPr>
              <a:t>Potential Research Outcomes</a:t>
            </a:r>
            <a:endParaRPr lang="en-US" sz="4200" spc="100" dirty="0">
              <a:ln>
                <a:solidFill>
                  <a:schemeClr val="bg1"/>
                </a:solidFill>
              </a:ln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143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2898" y="152400"/>
            <a:ext cx="7038205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schemeClr val="bg1"/>
                  </a:solidFill>
                </a:ln>
                <a:effectLst/>
                <a:latin typeface="Impact" pitchFamily="34" charset="0"/>
              </a:rPr>
              <a:t>Potential Research Outcomes</a:t>
            </a:r>
            <a:endParaRPr lang="en-US" sz="4200" spc="100" dirty="0">
              <a:ln>
                <a:solidFill>
                  <a:schemeClr val="bg1"/>
                </a:solidFill>
              </a:ln>
              <a:effectLst/>
              <a:latin typeface="Impact" pitchFamily="34" charset="0"/>
            </a:endParaRPr>
          </a:p>
        </p:txBody>
      </p:sp>
      <p:pic>
        <p:nvPicPr>
          <p:cNvPr id="2" name="Picture 1" descr="Screen Shot 2014-02-03 at 3.36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8"/>
          <a:stretch/>
        </p:blipFill>
        <p:spPr>
          <a:xfrm>
            <a:off x="533400" y="4572000"/>
            <a:ext cx="4205520" cy="2186837"/>
          </a:xfrm>
          <a:prstGeom prst="rect">
            <a:avLst/>
          </a:prstGeom>
        </p:spPr>
      </p:pic>
      <p:pic>
        <p:nvPicPr>
          <p:cNvPr id="3" name="Picture 2" descr="Screen Shot 2014-02-03 at 3.34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166100" cy="3505200"/>
          </a:xfrm>
          <a:prstGeom prst="rect">
            <a:avLst/>
          </a:prstGeom>
        </p:spPr>
      </p:pic>
      <p:pic>
        <p:nvPicPr>
          <p:cNvPr id="8" name="Picture 7" descr="Screen Shot 2014-02-03 at 3.36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8"/>
          <a:stretch/>
        </p:blipFill>
        <p:spPr>
          <a:xfrm>
            <a:off x="4800600" y="4552930"/>
            <a:ext cx="4205520" cy="230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263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03 at 3.16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516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2898" y="152400"/>
            <a:ext cx="7038205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schemeClr val="bg1"/>
                  </a:solidFill>
                </a:ln>
                <a:effectLst/>
                <a:latin typeface="Impact" pitchFamily="34" charset="0"/>
              </a:rPr>
              <a:t>Potential Research Outcomes</a:t>
            </a:r>
            <a:endParaRPr lang="en-US" sz="4200" spc="100" dirty="0">
              <a:ln>
                <a:solidFill>
                  <a:schemeClr val="bg1"/>
                </a:solidFill>
              </a:ln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45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03 at 3.16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535"/>
            <a:ext cx="9144000" cy="3726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4572000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                   </a:t>
            </a:r>
            <a:r>
              <a:rPr lang="en-US" sz="2400" u="sng" dirty="0" smtClean="0">
                <a:latin typeface="Meiryo"/>
                <a:ea typeface="Meiryo"/>
                <a:cs typeface="Meiryo"/>
              </a:rPr>
              <a:t>Processes Considered: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Landsliding</a:t>
            </a:r>
            <a:r>
              <a:rPr lang="en-US" sz="2400" dirty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 </a:t>
            </a:r>
            <a:endParaRPr lang="en-US" sz="2400" dirty="0" smtClean="0">
              <a:solidFill>
                <a:srgbClr val="0000FF"/>
              </a:solidFill>
              <a:latin typeface="Meiryo"/>
              <a:ea typeface="Meiryo"/>
              <a:cs typeface="Meiryo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Tsunami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Meiryo"/>
                <a:ea typeface="Meiryo"/>
                <a:cs typeface="Meiryo"/>
              </a:rPr>
              <a:t>Liquefaction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  <a:latin typeface="Meiryo"/>
                <a:ea typeface="Meiryo"/>
                <a:cs typeface="Meiryo"/>
              </a:rPr>
              <a:t>Aggradation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2898" y="152400"/>
            <a:ext cx="7038205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schemeClr val="bg1"/>
                  </a:solidFill>
                </a:ln>
                <a:effectLst/>
                <a:latin typeface="Impact" pitchFamily="34" charset="0"/>
              </a:rPr>
              <a:t>Potential Research Outcomes</a:t>
            </a:r>
            <a:endParaRPr lang="en-US" sz="4200" spc="100" dirty="0">
              <a:ln>
                <a:solidFill>
                  <a:schemeClr val="bg1"/>
                </a:solidFill>
              </a:ln>
              <a:effectLst/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49530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  <a:latin typeface="Meiryo"/>
                <a:ea typeface="Meiryo"/>
                <a:cs typeface="Meiryo"/>
              </a:rPr>
              <a:t>Debris Flows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  <a:latin typeface="Meiryo"/>
                <a:ea typeface="Meiryo"/>
                <a:cs typeface="Meiryo"/>
              </a:rPr>
              <a:t>Landslide dams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  <a:latin typeface="Meiryo"/>
                <a:ea typeface="Meiryo"/>
                <a:cs typeface="Meiryo"/>
              </a:rPr>
              <a:t>Dam break floods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"/>
                <a:ea typeface="Meiryo"/>
                <a:cs typeface="Meiryo"/>
              </a:rPr>
              <a:t>Glacial Advance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Meiryo"/>
              <a:ea typeface="Meiryo"/>
              <a:cs typeface="Meiryo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47800" y="2057400"/>
            <a:ext cx="1143000" cy="4572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2971800"/>
            <a:ext cx="762000" cy="381000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1400" y="2057400"/>
            <a:ext cx="762000" cy="381000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3400" y="1066800"/>
            <a:ext cx="990600" cy="381000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5800" y="1828800"/>
            <a:ext cx="762000" cy="381000"/>
          </a:xfrm>
          <a:prstGeom prst="rect">
            <a:avLst/>
          </a:prstGeom>
          <a:noFill/>
          <a:ln w="127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29200" y="2590800"/>
            <a:ext cx="762000" cy="381000"/>
          </a:xfrm>
          <a:prstGeom prst="rect">
            <a:avLst/>
          </a:prstGeom>
          <a:noFill/>
          <a:ln w="127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8800" y="1905000"/>
            <a:ext cx="914400" cy="381000"/>
          </a:xfrm>
          <a:prstGeom prst="rect">
            <a:avLst/>
          </a:prstGeom>
          <a:noFill/>
          <a:ln w="127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7400" y="3429000"/>
            <a:ext cx="762000" cy="381000"/>
          </a:xfrm>
          <a:prstGeom prst="rect">
            <a:avLst/>
          </a:prstGeom>
          <a:noFill/>
          <a:ln w="127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86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2-03 at 3.21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066800"/>
            <a:ext cx="4648200" cy="5625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2898" y="152400"/>
            <a:ext cx="7038205" cy="7386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200" spc="100" dirty="0" smtClean="0">
                <a:ln>
                  <a:solidFill>
                    <a:schemeClr val="bg1"/>
                  </a:solidFill>
                </a:ln>
                <a:effectLst/>
                <a:latin typeface="Impact" pitchFamily="34" charset="0"/>
              </a:rPr>
              <a:t>Potential Research Outcomes</a:t>
            </a:r>
            <a:endParaRPr lang="en-US" sz="4200" spc="100" dirty="0">
              <a:ln>
                <a:solidFill>
                  <a:schemeClr val="bg1"/>
                </a:solidFill>
              </a:ln>
              <a:effectLst/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5181600"/>
            <a:ext cx="1828800" cy="533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794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20 at 10.33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489700" cy="135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67640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Processes that might lead to </a:t>
            </a:r>
            <a:r>
              <a:rPr lang="en-US" sz="2800" u="sng" dirty="0" smtClean="0">
                <a:solidFill>
                  <a:srgbClr val="0000FF"/>
                </a:solidFill>
              </a:rPr>
              <a:t>positive topographic anomaly</a:t>
            </a:r>
            <a:r>
              <a:rPr lang="en-US" sz="2800" dirty="0" smtClean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Plate coupling/High-convergence velocity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Detachment of slabs (rapid)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Inflow of </a:t>
            </a:r>
            <a:r>
              <a:rPr lang="en-US" sz="2800" dirty="0" err="1" smtClean="0">
                <a:solidFill>
                  <a:srgbClr val="0000FF"/>
                </a:solidFill>
              </a:rPr>
              <a:t>asthenospheric</a:t>
            </a:r>
            <a:r>
              <a:rPr lang="en-US" sz="2800" dirty="0" smtClean="0">
                <a:solidFill>
                  <a:srgbClr val="0000FF"/>
                </a:solidFill>
              </a:rPr>
              <a:t> material (if fully uncoupled)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Slab window (rapid)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800600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Processes that might lead to </a:t>
            </a:r>
            <a:r>
              <a:rPr lang="en-US" sz="2800" u="sng" dirty="0" smtClean="0">
                <a:solidFill>
                  <a:srgbClr val="0000FF"/>
                </a:solidFill>
              </a:rPr>
              <a:t>topographic sinking</a:t>
            </a:r>
            <a:r>
              <a:rPr lang="en-US" sz="2800" dirty="0" smtClean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Trench roll-back/low coupling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Mantle convection excited by </a:t>
            </a:r>
            <a:r>
              <a:rPr lang="en-US" sz="2800" dirty="0" err="1" smtClean="0">
                <a:solidFill>
                  <a:srgbClr val="0000FF"/>
                </a:solidFill>
              </a:rPr>
              <a:t>subduction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63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20 at 10.33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489700" cy="135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438400"/>
            <a:ext cx="84582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Documenting/deciphering case histories is fundamental to advance our understanding of the causal relationships between topographic changes and mantle flow in </a:t>
            </a:r>
            <a:r>
              <a:rPr lang="en-US" sz="2800" dirty="0" err="1" smtClean="0">
                <a:solidFill>
                  <a:srgbClr val="0000FF"/>
                </a:solidFill>
              </a:rPr>
              <a:t>subduction</a:t>
            </a:r>
            <a:r>
              <a:rPr lang="en-US" sz="2800" dirty="0" smtClean="0">
                <a:solidFill>
                  <a:srgbClr val="0000FF"/>
                </a:solidFill>
              </a:rPr>
              <a:t> zones.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The Calabria/Sicily example represents a young and active </a:t>
            </a:r>
            <a:r>
              <a:rPr lang="en-US" sz="2800" dirty="0" err="1" smtClean="0">
                <a:solidFill>
                  <a:srgbClr val="0000FF"/>
                </a:solidFill>
              </a:rPr>
              <a:t>subduction</a:t>
            </a:r>
            <a:r>
              <a:rPr lang="en-US" sz="2800" dirty="0" smtClean="0">
                <a:solidFill>
                  <a:srgbClr val="0000FF"/>
                </a:solidFill>
              </a:rPr>
              <a:t> zone = good study site.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83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0 at 10.36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8483600" cy="5346700"/>
          </a:xfrm>
          <a:prstGeom prst="rect">
            <a:avLst/>
          </a:prstGeom>
        </p:spPr>
      </p:pic>
      <p:pic>
        <p:nvPicPr>
          <p:cNvPr id="5" name="Picture 4" descr="Screen Shot 2015-05-20 at 10.36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50992"/>
            <a:ext cx="6553200" cy="15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3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0 at 10.40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5953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6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20 at 10.3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25400"/>
            <a:ext cx="5086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67091"/>
      </p:ext>
    </p:extLst>
  </p:cSld>
  <p:clrMapOvr>
    <a:masterClrMapping/>
  </p:clrMapOvr>
</p:sld>
</file>

<file path=ppt/theme/theme1.xml><?xml version="1.0" encoding="utf-8"?>
<a:theme xmlns:a="http://schemas.openxmlformats.org/drawingml/2006/main" name="TC01881423999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104326-CDF0-433C-9A28-8A3A2FE783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TC018814239991</Template>
  <TotalTime>1160</TotalTime>
  <Words>1211</Words>
  <Application>Microsoft Macintosh PowerPoint</Application>
  <PresentationFormat>On-screen Show (4:3)</PresentationFormat>
  <Paragraphs>149</Paragraphs>
  <Slides>46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TC018814239991</vt:lpstr>
      <vt:lpstr>Geomorphology/Landscape Evolution in Subduction Zone Settings</vt:lpstr>
      <vt:lpstr>PowerPoint Presentation</vt:lpstr>
      <vt:lpstr>Topography above Subduction Zones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River incision above Subduction Zones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Hillslopes above Subduction Zones</vt:lpstr>
      <vt:lpstr>PowerPoint Presentation</vt:lpstr>
      <vt:lpstr>Seismically-induced landslides: some sobering hazard statistics</vt:lpstr>
      <vt:lpstr>Seismically-induced landslides: some sobering hazard statistics</vt:lpstr>
      <vt:lpstr>PowerPoint Presentation</vt:lpstr>
      <vt:lpstr>PowerPoint Presentation</vt:lpstr>
      <vt:lpstr>SH Waves and Topography</vt:lpstr>
      <vt:lpstr>Boore’s Conclusions</vt:lpstr>
      <vt:lpstr>PowerPoint Presentation</vt:lpstr>
      <vt:lpstr>PowerPoint Presentation</vt:lpstr>
      <vt:lpstr>PowerPoint Presentation</vt:lpstr>
      <vt:lpstr>Seismically-induced landslides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TEXT_PIC</dc:title>
  <dc:creator/>
  <cp:keywords/>
  <cp:lastModifiedBy>Alison Duvall</cp:lastModifiedBy>
  <cp:revision>112</cp:revision>
  <dcterms:modified xsi:type="dcterms:W3CDTF">2015-05-20T20:57:20Z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TC018814239991</vt:lpwstr>
  </property>
</Properties>
</file>