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3" r:id="rId6"/>
    <p:sldId id="262" r:id="rId7"/>
    <p:sldId id="268" r:id="rId8"/>
    <p:sldId id="265" r:id="rId9"/>
    <p:sldId id="267" r:id="rId10"/>
    <p:sldId id="258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6316-0B94-B64C-A829-171C54D6F177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EA028-D6B4-BD49-8FF7-19BDF0A6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3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3C60CD-2B53-494A-A3F3-B0E8BD50645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9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8055-684C-CB47-A5FA-04A7B34E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6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DAD4-AC88-2C45-A43E-97DF5F3F6CE6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6E4F-2FD8-6446-8455-D0246418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04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low velocity layer</a:t>
            </a:r>
            <a:r>
              <a:rPr lang="en-US" dirty="0" smtClean="0"/>
              <a:t> (LVZ) at the top of the </a:t>
            </a:r>
            <a:r>
              <a:rPr lang="en-US" dirty="0" err="1" smtClean="0"/>
              <a:t>subducting</a:t>
            </a:r>
            <a:r>
              <a:rPr lang="en-US" dirty="0" smtClean="0"/>
              <a:t> plate has been detected in a majority of </a:t>
            </a:r>
            <a:r>
              <a:rPr lang="en-US" dirty="0" err="1" smtClean="0"/>
              <a:t>subduction</a:t>
            </a:r>
            <a:r>
              <a:rPr lang="en-US" dirty="0" smtClean="0"/>
              <a:t> zones.</a:t>
            </a:r>
          </a:p>
          <a:p>
            <a:endParaRPr lang="en-US" dirty="0" smtClean="0"/>
          </a:p>
          <a:p>
            <a:r>
              <a:rPr lang="en-US" dirty="0" smtClean="0"/>
              <a:t>LVZ may be a </a:t>
            </a:r>
            <a:r>
              <a:rPr lang="en-US" b="1" dirty="0" smtClean="0"/>
              <a:t>hydrated layer of oceanic crust </a:t>
            </a:r>
            <a:r>
              <a:rPr lang="en-US" dirty="0" smtClean="0"/>
              <a:t>caused by dehydration reactions as the plate </a:t>
            </a:r>
            <a:r>
              <a:rPr lang="en-US" dirty="0" err="1" smtClean="0"/>
              <a:t>subducts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LVZ has interesting consequences for imaging the </a:t>
            </a:r>
            <a:r>
              <a:rPr lang="en-US" dirty="0" err="1" smtClean="0"/>
              <a:t>subduction</a:t>
            </a:r>
            <a:r>
              <a:rPr lang="en-US" dirty="0" smtClean="0"/>
              <a:t> zone and (potentially) </a:t>
            </a:r>
            <a:r>
              <a:rPr lang="en-US" dirty="0" err="1" smtClean="0"/>
              <a:t>seismogenesis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5-05-05 at 4.16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8"/>
          <a:stretch/>
        </p:blipFill>
        <p:spPr>
          <a:xfrm>
            <a:off x="457200" y="154507"/>
            <a:ext cx="7518400" cy="14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7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7573"/>
            <a:ext cx="8229600" cy="6154195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Upper Mantle</a:t>
            </a:r>
          </a:p>
          <a:p>
            <a:pPr>
              <a:spcAft>
                <a:spcPts val="600"/>
              </a:spcAft>
            </a:pPr>
            <a:r>
              <a:rPr lang="en-US" sz="3100" dirty="0"/>
              <a:t>How are </a:t>
            </a:r>
            <a:r>
              <a:rPr lang="en-US" sz="3100" dirty="0">
                <a:solidFill>
                  <a:schemeClr val="accent3"/>
                </a:solidFill>
              </a:rPr>
              <a:t>high pore fluid pressures </a:t>
            </a:r>
            <a:r>
              <a:rPr lang="en-US" sz="3100" dirty="0"/>
              <a:t>and </a:t>
            </a:r>
            <a:r>
              <a:rPr lang="en-US" sz="3100" dirty="0">
                <a:solidFill>
                  <a:srgbClr val="9BBB59"/>
                </a:solidFill>
              </a:rPr>
              <a:t>dehydration reactions</a:t>
            </a:r>
            <a:r>
              <a:rPr lang="en-US" sz="3100" dirty="0"/>
              <a:t> related to </a:t>
            </a:r>
            <a:r>
              <a:rPr lang="en-US" sz="3100" dirty="0">
                <a:solidFill>
                  <a:srgbClr val="9BBB59"/>
                </a:solidFill>
              </a:rPr>
              <a:t>seismicity</a:t>
            </a:r>
            <a:r>
              <a:rPr lang="en-US" sz="3100" dirty="0"/>
              <a:t> (i.e., </a:t>
            </a:r>
            <a:r>
              <a:rPr lang="en-US" sz="3100" dirty="0" smtClean="0"/>
              <a:t>tremor</a:t>
            </a:r>
            <a:r>
              <a:rPr lang="en-US" sz="3100" dirty="0"/>
              <a:t>, </a:t>
            </a:r>
            <a:r>
              <a:rPr lang="en-US" sz="3100" dirty="0" err="1"/>
              <a:t>Wadati-Benioff</a:t>
            </a:r>
            <a:r>
              <a:rPr lang="en-US" sz="3100" dirty="0"/>
              <a:t> zone seismicity)</a:t>
            </a:r>
            <a:r>
              <a:rPr lang="en-US" sz="3100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Along-strike variations?</a:t>
            </a:r>
          </a:p>
          <a:p>
            <a:pPr>
              <a:spcAft>
                <a:spcPts val="600"/>
              </a:spcAft>
            </a:pPr>
            <a:r>
              <a:rPr lang="en-US" sz="3100" dirty="0" smtClean="0"/>
              <a:t>What are the </a:t>
            </a:r>
            <a:r>
              <a:rPr lang="en-US" sz="3100" dirty="0" smtClean="0">
                <a:solidFill>
                  <a:schemeClr val="accent6"/>
                </a:solidFill>
              </a:rPr>
              <a:t>pathways for volatiles and melt </a:t>
            </a:r>
            <a:r>
              <a:rPr lang="en-US" sz="3100" dirty="0" smtClean="0"/>
              <a:t>in the </a:t>
            </a:r>
            <a:r>
              <a:rPr lang="en-US" sz="3100" dirty="0" err="1" smtClean="0"/>
              <a:t>subduction</a:t>
            </a:r>
            <a:r>
              <a:rPr lang="en-US" sz="3100" dirty="0" smtClean="0"/>
              <a:t> system and how does this ultimately manifest as </a:t>
            </a:r>
            <a:r>
              <a:rPr lang="en-US" sz="3100" dirty="0" smtClean="0">
                <a:solidFill>
                  <a:srgbClr val="F79646"/>
                </a:solidFill>
              </a:rPr>
              <a:t>surface volcanism</a:t>
            </a:r>
            <a:r>
              <a:rPr lang="en-US" sz="3100" dirty="0" smtClean="0"/>
              <a:t>?</a:t>
            </a:r>
          </a:p>
          <a:p>
            <a:pPr>
              <a:spcAft>
                <a:spcPts val="600"/>
              </a:spcAft>
            </a:pPr>
            <a:endParaRPr lang="en-US" sz="19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Lower Mantle</a:t>
            </a:r>
          </a:p>
          <a:p>
            <a:pPr>
              <a:spcAft>
                <a:spcPts val="1200"/>
              </a:spcAft>
            </a:pPr>
            <a:r>
              <a:rPr lang="en-US" sz="3100" dirty="0" smtClean="0"/>
              <a:t>How do </a:t>
            </a:r>
            <a:r>
              <a:rPr lang="en-US" sz="3100" dirty="0" smtClean="0">
                <a:solidFill>
                  <a:schemeClr val="accent2"/>
                </a:solidFill>
              </a:rPr>
              <a:t>slab fragments </a:t>
            </a:r>
            <a:r>
              <a:rPr lang="en-US" sz="3100" dirty="0" smtClean="0"/>
              <a:t>contribute to </a:t>
            </a:r>
            <a:r>
              <a:rPr lang="en-US" sz="3100" dirty="0" smtClean="0">
                <a:solidFill>
                  <a:srgbClr val="C0504D"/>
                </a:solidFill>
              </a:rPr>
              <a:t>surface </a:t>
            </a:r>
            <a:r>
              <a:rPr lang="en-US" sz="3100" dirty="0" err="1" smtClean="0">
                <a:solidFill>
                  <a:srgbClr val="C0504D"/>
                </a:solidFill>
              </a:rPr>
              <a:t>magmatism</a:t>
            </a:r>
            <a:r>
              <a:rPr lang="en-US" sz="31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sz="3100" dirty="0" smtClean="0"/>
              <a:t>Why do some slabs </a:t>
            </a:r>
            <a:r>
              <a:rPr lang="en-US" sz="3100" dirty="0" smtClean="0">
                <a:solidFill>
                  <a:srgbClr val="4BACC6"/>
                </a:solidFill>
              </a:rPr>
              <a:t>bend and stagnate </a:t>
            </a:r>
            <a:r>
              <a:rPr lang="en-US" sz="3100" dirty="0" smtClean="0"/>
              <a:t>while others </a:t>
            </a:r>
            <a:r>
              <a:rPr lang="en-US" sz="3100" dirty="0" smtClean="0">
                <a:solidFill>
                  <a:srgbClr val="4BACC6"/>
                </a:solidFill>
              </a:rPr>
              <a:t>penetrate into the deep mantle</a:t>
            </a:r>
            <a:r>
              <a:rPr lang="en-US" sz="3100" dirty="0" smtClean="0"/>
              <a:t>? What does this mean for </a:t>
            </a:r>
            <a:r>
              <a:rPr lang="en-US" sz="3100" dirty="0" smtClean="0">
                <a:solidFill>
                  <a:schemeClr val="accent5"/>
                </a:solidFill>
              </a:rPr>
              <a:t>material transport</a:t>
            </a:r>
            <a:r>
              <a:rPr lang="en-US" sz="31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319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97573"/>
            <a:ext cx="4570609" cy="6360427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Upper Mantle</a:t>
            </a:r>
          </a:p>
          <a:p>
            <a:pPr>
              <a:spcAft>
                <a:spcPts val="600"/>
              </a:spcAft>
            </a:pPr>
            <a:r>
              <a:rPr lang="en-US" sz="3100" dirty="0"/>
              <a:t>How are </a:t>
            </a:r>
            <a:r>
              <a:rPr lang="en-US" sz="3100" dirty="0">
                <a:solidFill>
                  <a:schemeClr val="accent3"/>
                </a:solidFill>
              </a:rPr>
              <a:t>high pore fluid pressures </a:t>
            </a:r>
            <a:r>
              <a:rPr lang="en-US" sz="3100" dirty="0"/>
              <a:t>and </a:t>
            </a:r>
            <a:r>
              <a:rPr lang="en-US" sz="3100" dirty="0">
                <a:solidFill>
                  <a:srgbClr val="9BBB59"/>
                </a:solidFill>
              </a:rPr>
              <a:t>dehydration reactions</a:t>
            </a:r>
            <a:r>
              <a:rPr lang="en-US" sz="3100" dirty="0"/>
              <a:t> related to </a:t>
            </a:r>
            <a:r>
              <a:rPr lang="en-US" sz="3100" dirty="0">
                <a:solidFill>
                  <a:srgbClr val="9BBB59"/>
                </a:solidFill>
              </a:rPr>
              <a:t>seismicity</a:t>
            </a:r>
            <a:r>
              <a:rPr lang="en-US" sz="3100" dirty="0"/>
              <a:t> (i.e., </a:t>
            </a:r>
            <a:r>
              <a:rPr lang="en-US" sz="3100" dirty="0" smtClean="0"/>
              <a:t>tremor</a:t>
            </a:r>
            <a:r>
              <a:rPr lang="en-US" sz="3100" dirty="0"/>
              <a:t>, </a:t>
            </a:r>
            <a:r>
              <a:rPr lang="en-US" sz="3100" dirty="0" err="1"/>
              <a:t>Wadati-Benioff</a:t>
            </a:r>
            <a:r>
              <a:rPr lang="en-US" sz="3100" dirty="0"/>
              <a:t> zone seismicity)</a:t>
            </a:r>
            <a:r>
              <a:rPr lang="en-US" sz="3100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Along-strike variations?</a:t>
            </a:r>
          </a:p>
          <a:p>
            <a:pPr>
              <a:spcAft>
                <a:spcPts val="600"/>
              </a:spcAft>
            </a:pPr>
            <a:r>
              <a:rPr lang="en-US" sz="3100" dirty="0" smtClean="0"/>
              <a:t>What are the </a:t>
            </a:r>
            <a:r>
              <a:rPr lang="en-US" sz="3100" dirty="0" smtClean="0">
                <a:solidFill>
                  <a:schemeClr val="accent6"/>
                </a:solidFill>
              </a:rPr>
              <a:t>pathways for volatiles and melt </a:t>
            </a:r>
            <a:r>
              <a:rPr lang="en-US" sz="3100" dirty="0" smtClean="0"/>
              <a:t>in the </a:t>
            </a:r>
            <a:r>
              <a:rPr lang="en-US" sz="3100" dirty="0" err="1" smtClean="0"/>
              <a:t>subduction</a:t>
            </a:r>
            <a:r>
              <a:rPr lang="en-US" sz="3100" dirty="0" smtClean="0"/>
              <a:t> system and how does this ultimately manifest as </a:t>
            </a:r>
            <a:r>
              <a:rPr lang="en-US" sz="3100" dirty="0" smtClean="0">
                <a:solidFill>
                  <a:srgbClr val="F79646"/>
                </a:solidFill>
              </a:rPr>
              <a:t>surface volcanism</a:t>
            </a:r>
            <a:r>
              <a:rPr lang="en-US" sz="3100" dirty="0" smtClean="0"/>
              <a:t>?</a:t>
            </a:r>
          </a:p>
          <a:p>
            <a:pPr>
              <a:spcAft>
                <a:spcPts val="600"/>
              </a:spcAft>
            </a:pPr>
            <a:endParaRPr lang="en-US" sz="19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Lower Mantle</a:t>
            </a:r>
          </a:p>
          <a:p>
            <a:pPr>
              <a:spcAft>
                <a:spcPts val="1200"/>
              </a:spcAft>
            </a:pPr>
            <a:r>
              <a:rPr lang="en-US" sz="3100" dirty="0" smtClean="0"/>
              <a:t>How do </a:t>
            </a:r>
            <a:r>
              <a:rPr lang="en-US" sz="3100" dirty="0" smtClean="0">
                <a:solidFill>
                  <a:schemeClr val="accent2"/>
                </a:solidFill>
              </a:rPr>
              <a:t>slab fragments </a:t>
            </a:r>
            <a:r>
              <a:rPr lang="en-US" sz="3100" dirty="0" smtClean="0"/>
              <a:t>contribute to </a:t>
            </a:r>
            <a:r>
              <a:rPr lang="en-US" sz="3100" dirty="0" smtClean="0">
                <a:solidFill>
                  <a:srgbClr val="C0504D"/>
                </a:solidFill>
              </a:rPr>
              <a:t>surface </a:t>
            </a:r>
            <a:r>
              <a:rPr lang="en-US" sz="3100" dirty="0" err="1" smtClean="0">
                <a:solidFill>
                  <a:srgbClr val="C0504D"/>
                </a:solidFill>
              </a:rPr>
              <a:t>magmatism</a:t>
            </a:r>
            <a:r>
              <a:rPr lang="en-US" sz="3100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sz="3100" dirty="0" smtClean="0"/>
              <a:t>Why do some slabs </a:t>
            </a:r>
            <a:r>
              <a:rPr lang="en-US" sz="3100" dirty="0" smtClean="0">
                <a:solidFill>
                  <a:srgbClr val="4BACC6"/>
                </a:solidFill>
              </a:rPr>
              <a:t>bend and stagnate </a:t>
            </a:r>
            <a:r>
              <a:rPr lang="en-US" sz="3100" dirty="0" smtClean="0"/>
              <a:t>while others </a:t>
            </a:r>
            <a:r>
              <a:rPr lang="en-US" sz="3100" dirty="0" smtClean="0">
                <a:solidFill>
                  <a:srgbClr val="4BACC6"/>
                </a:solidFill>
              </a:rPr>
              <a:t>penetrate into the deep mantle</a:t>
            </a:r>
            <a:r>
              <a:rPr lang="en-US" sz="3100" dirty="0" smtClean="0"/>
              <a:t>? What does this mean for </a:t>
            </a:r>
            <a:r>
              <a:rPr lang="en-US" sz="3100" dirty="0" smtClean="0">
                <a:solidFill>
                  <a:schemeClr val="accent5"/>
                </a:solidFill>
              </a:rPr>
              <a:t>material transport</a:t>
            </a:r>
            <a:r>
              <a:rPr lang="en-US" sz="3100" dirty="0" smtClean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4633" y="890394"/>
            <a:ext cx="3194753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Subduction</a:t>
            </a:r>
            <a:r>
              <a:rPr lang="en-US" sz="2000" b="1" dirty="0" smtClean="0"/>
              <a:t> Zone Observatory Wish List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Ocean Bottom Seismometers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Long Running Networks (on land and offshore)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Magnetotelluric</a:t>
            </a:r>
            <a:r>
              <a:rPr lang="en-US" sz="2000" dirty="0" smtClean="0"/>
              <a:t> Surveying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Does a </a:t>
            </a:r>
            <a:r>
              <a:rPr lang="en-US" sz="2000" i="1" dirty="0" err="1" smtClean="0"/>
              <a:t>subduction</a:t>
            </a:r>
            <a:r>
              <a:rPr lang="en-US" sz="2000" i="1" dirty="0" smtClean="0"/>
              <a:t> zone observatory need to be confined to </a:t>
            </a:r>
            <a:r>
              <a:rPr lang="en-US" sz="2000" i="1" dirty="0" err="1" smtClean="0"/>
              <a:t>subduction</a:t>
            </a:r>
            <a:r>
              <a:rPr lang="en-US" sz="2000" i="1" dirty="0" smtClean="0"/>
              <a:t> zones??</a:t>
            </a:r>
          </a:p>
          <a:p>
            <a:pPr marL="285750" indent="-285750">
              <a:buFont typeface="Arial"/>
              <a:buChar char="•"/>
            </a:pPr>
            <a:endParaRPr lang="en-US" sz="2000" i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76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5 at 4.5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1502" cy="3780460"/>
          </a:xfrm>
          <a:prstGeom prst="rect">
            <a:avLst/>
          </a:prstGeom>
        </p:spPr>
      </p:pic>
      <p:pic>
        <p:nvPicPr>
          <p:cNvPr id="7" name="Picture 6" descr="Screen Shot 2015-05-05 at 4.56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834"/>
            <a:ext cx="9144000" cy="30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Interrogating Shallow </a:t>
            </a:r>
            <a:br>
              <a:rPr lang="en-US" dirty="0" smtClean="0"/>
            </a:br>
            <a:r>
              <a:rPr lang="en-US" dirty="0" err="1" smtClean="0"/>
              <a:t>Subduction</a:t>
            </a:r>
            <a:r>
              <a:rPr lang="en-US" dirty="0" smtClean="0"/>
              <a:t> Zone Structure</a:t>
            </a:r>
            <a:endParaRPr lang="en-US" dirty="0"/>
          </a:p>
        </p:txBody>
      </p:sp>
      <p:pic>
        <p:nvPicPr>
          <p:cNvPr id="4" name="Picture 3" descr="Screen Shot 2015-05-05 at 4.3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64" y="1681680"/>
            <a:ext cx="4163654" cy="505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331" y="1990293"/>
            <a:ext cx="229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Seismic wave conversions and reverberations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7142" y="1990293"/>
            <a:ext cx="229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Seismic 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eflection </a:t>
            </a:r>
          </a:p>
          <a:p>
            <a:pPr algn="ctr"/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331" y="3569943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Refraction seismic tomography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5481" y="3569943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velocity </a:t>
            </a:r>
          </a:p>
          <a:p>
            <a:pPr algn="ctr"/>
            <a:r>
              <a:rPr lang="en-US" dirty="0" smtClean="0"/>
              <a:t>wave guides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331" y="4940089"/>
            <a:ext cx="2291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Blue &amp; Red lines bound the LVZ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Black line = Oceanic </a:t>
            </a:r>
            <a:r>
              <a:rPr lang="en-US" dirty="0" err="1" smtClean="0">
                <a:solidFill>
                  <a:srgbClr val="000000"/>
                </a:solidFill>
              </a:rPr>
              <a:t>Moho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57500" y="3171757"/>
            <a:ext cx="6858000" cy="1143000"/>
          </a:xfrm>
        </p:spPr>
        <p:txBody>
          <a:bodyPr/>
          <a:lstStyle/>
          <a:p>
            <a:pPr algn="r"/>
            <a:r>
              <a:rPr lang="en-US" dirty="0" smtClean="0"/>
              <a:t>Imaging the LVZ </a:t>
            </a:r>
            <a:endParaRPr lang="en-US" dirty="0"/>
          </a:p>
        </p:txBody>
      </p:sp>
      <p:pic>
        <p:nvPicPr>
          <p:cNvPr id="4" name="Picture 3" descr="Screen Shot 2015-05-05 at 4.47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3257" b="1671"/>
          <a:stretch/>
        </p:blipFill>
        <p:spPr>
          <a:xfrm>
            <a:off x="5131459" y="169885"/>
            <a:ext cx="4007707" cy="6573542"/>
          </a:xfrm>
          <a:prstGeom prst="rect">
            <a:avLst/>
          </a:prstGeom>
        </p:spPr>
      </p:pic>
      <p:pic>
        <p:nvPicPr>
          <p:cNvPr id="5" name="Picture 4" descr="Screen Shot 2015-05-05 at 4.47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8" y="235693"/>
            <a:ext cx="4030252" cy="65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4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4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Schematic Model of </a:t>
            </a:r>
            <a:br>
              <a:rPr lang="en-US" dirty="0" smtClean="0"/>
            </a:br>
            <a:r>
              <a:rPr lang="en-US" dirty="0" smtClean="0"/>
              <a:t>Hydrologic Evolution</a:t>
            </a:r>
            <a:endParaRPr lang="en-US" dirty="0"/>
          </a:p>
        </p:txBody>
      </p:sp>
      <p:pic>
        <p:nvPicPr>
          <p:cNvPr id="4" name="Picture 3" descr="Screen Shot 2015-05-05 at 4.5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103"/>
            <a:ext cx="9144000" cy="38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5 at 4.5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44" y="536855"/>
            <a:ext cx="5398775" cy="6059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8051" y="5169142"/>
            <a:ext cx="422925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Possible Interpretations of the LVZ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04746" y="1191557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LVZ = Entire </a:t>
            </a:r>
          </a:p>
          <a:p>
            <a:pPr algn="ctr"/>
            <a:r>
              <a:rPr lang="en-US" dirty="0" smtClean="0"/>
              <a:t>Oceanic Crust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2681" y="1186829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Distributed </a:t>
            </a:r>
          </a:p>
          <a:p>
            <a:pPr algn="ctr"/>
            <a:r>
              <a:rPr lang="en-US" dirty="0" smtClean="0"/>
              <a:t>Shear</a:t>
            </a:r>
            <a:r>
              <a:rPr lang="en-US" dirty="0"/>
              <a:t> </a:t>
            </a:r>
            <a:r>
              <a:rPr lang="en-US" dirty="0" smtClean="0"/>
              <a:t>Zone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04746" y="3137840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Serpentinized</a:t>
            </a:r>
            <a:endParaRPr lang="en-US" dirty="0" smtClean="0"/>
          </a:p>
          <a:p>
            <a:pPr algn="ctr"/>
            <a:r>
              <a:rPr lang="en-US" dirty="0" smtClean="0"/>
              <a:t>Mantle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5081" y="2975983"/>
            <a:ext cx="196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Fluid-rich Layer</a:t>
            </a:r>
            <a:r>
              <a:rPr lang="en-US" dirty="0"/>
              <a:t> </a:t>
            </a:r>
            <a:r>
              <a:rPr lang="en-US" dirty="0" smtClean="0"/>
              <a:t>within the Overriding Continental Crust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04746" y="5315296"/>
            <a:ext cx="229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Paper: </a:t>
            </a:r>
            <a:endParaRPr lang="en-US" dirty="0" smtClean="0"/>
          </a:p>
          <a:p>
            <a:pPr algn="ctr"/>
            <a:r>
              <a:rPr lang="en-US" dirty="0" smtClean="0"/>
              <a:t>Upper </a:t>
            </a:r>
          </a:p>
          <a:p>
            <a:pPr algn="ctr"/>
            <a:r>
              <a:rPr lang="en-US" dirty="0" smtClean="0"/>
              <a:t>Oceanic Crust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5 at 4.54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1772"/>
          <a:stretch/>
        </p:blipFill>
        <p:spPr>
          <a:xfrm>
            <a:off x="92707" y="746361"/>
            <a:ext cx="8985828" cy="570572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3041886" y="216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</a:t>
            </a:r>
            <a:br>
              <a:rPr lang="en-US" dirty="0" smtClean="0"/>
            </a:br>
            <a:r>
              <a:rPr lang="en-US" dirty="0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6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0"/>
            <a:ext cx="8283575" cy="6858000"/>
          </a:xfrm>
        </p:spPr>
      </p:pic>
    </p:spTree>
    <p:extLst>
      <p:ext uri="{BB962C8B-B14F-4D97-AF65-F5344CB8AC3E}">
        <p14:creationId xmlns:p14="http://schemas.microsoft.com/office/powerpoint/2010/main" val="2000770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6 at 2.1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9" y="1391958"/>
            <a:ext cx="7380622" cy="4932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7512" y="6324418"/>
            <a:ext cx="320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McGary</a:t>
            </a:r>
            <a:r>
              <a:rPr lang="en-US" dirty="0" smtClean="0"/>
              <a:t> et al., </a:t>
            </a:r>
            <a:r>
              <a:rPr lang="en-US" i="1" dirty="0" smtClean="0"/>
              <a:t>Nature,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3859" y="353539"/>
            <a:ext cx="658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Magnetotellurics</a:t>
            </a:r>
            <a:r>
              <a:rPr lang="en-US" sz="3200" dirty="0" smtClean="0"/>
              <a:t> and Fluid Pathways beneath Volcanoes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92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Fluids, Viscosity &amp; Volcanism</a:t>
            </a:r>
            <a:endParaRPr lang="en-US" dirty="0"/>
          </a:p>
        </p:txBody>
      </p:sp>
      <p:pic>
        <p:nvPicPr>
          <p:cNvPr id="4" name="Picture 3" descr="2004gc000785-op03.jpg"/>
          <p:cNvPicPr>
            <a:picLocks noChangeAspect="1"/>
          </p:cNvPicPr>
          <p:nvPr/>
        </p:nvPicPr>
        <p:blipFill>
          <a:blip r:embed="rId2"/>
          <a:srcRect t="4670"/>
          <a:stretch>
            <a:fillRect/>
          </a:stretch>
        </p:blipFill>
        <p:spPr>
          <a:xfrm>
            <a:off x="4648104" y="1440885"/>
            <a:ext cx="3267351" cy="5054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5455" y="3968972"/>
            <a:ext cx="1024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Honda and Yoshida, 2005 (modified after Hasegawa and Nakajima, 2004)</a:t>
            </a:r>
            <a:endParaRPr lang="en-US" sz="1400" dirty="0"/>
          </a:p>
        </p:txBody>
      </p:sp>
      <p:pic>
        <p:nvPicPr>
          <p:cNvPr id="6" name="Picture 5" descr="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9" y="1440885"/>
            <a:ext cx="3136187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0082" y="3106254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Honda &amp; Saito, 2003</a:t>
            </a:r>
            <a:endParaRPr lang="en-US" sz="1400" dirty="0"/>
          </a:p>
        </p:txBody>
      </p:sp>
      <p:pic>
        <p:nvPicPr>
          <p:cNvPr id="8" name="Picture 7" descr="sub_z_v2_nolp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8" y="3666328"/>
            <a:ext cx="3809361" cy="28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373</Words>
  <Application>Microsoft Macintosh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Interrogating Shallow  Subduction Zone Structure</vt:lpstr>
      <vt:lpstr>Imaging the LVZ </vt:lpstr>
      <vt:lpstr>Schematic Model of  Hydrologic Evolution</vt:lpstr>
      <vt:lpstr>PowerPoint Presentation</vt:lpstr>
      <vt:lpstr>Global  Survey</vt:lpstr>
      <vt:lpstr>PowerPoint Presentation</vt:lpstr>
      <vt:lpstr>PowerPoint Presentation</vt:lpstr>
      <vt:lpstr>Fluids, Viscosity &amp; Volcanism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Subduction into the  Upper and Lower Mantle</dc:title>
  <dc:creator>Erin Wirth</dc:creator>
  <cp:lastModifiedBy>Erin Wirth</cp:lastModifiedBy>
  <cp:revision>24</cp:revision>
  <dcterms:created xsi:type="dcterms:W3CDTF">2015-05-05T23:14:06Z</dcterms:created>
  <dcterms:modified xsi:type="dcterms:W3CDTF">2015-05-11T16:30:34Z</dcterms:modified>
</cp:coreProperties>
</file>